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heme/themeOverride1.xml" ContentType="application/vnd.openxmlformats-officedocument.themeOverr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355" r:id="rId2"/>
    <p:sldId id="332" r:id="rId3"/>
    <p:sldId id="357" r:id="rId4"/>
    <p:sldId id="348" r:id="rId5"/>
    <p:sldId id="358" r:id="rId6"/>
    <p:sldId id="359" r:id="rId7"/>
    <p:sldId id="360" r:id="rId8"/>
    <p:sldId id="361" r:id="rId9"/>
    <p:sldId id="362" r:id="rId10"/>
    <p:sldId id="334" r:id="rId11"/>
  </p:sldIdLst>
  <p:sldSz cx="9144000" cy="6858000" type="screen4x3"/>
  <p:notesSz cx="6858000" cy="9144000"/>
  <p:custDataLst>
    <p:tags r:id="rId14"/>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44" userDrawn="1">
          <p15:clr>
            <a:srgbClr val="A4A3A4"/>
          </p15:clr>
        </p15:guide>
        <p15:guide id="2" pos="1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982A"/>
    <a:srgbClr val="BACE00"/>
    <a:srgbClr val="FBFFD7"/>
    <a:srgbClr val="FFFF99"/>
    <a:srgbClr val="A3A3FF"/>
    <a:srgbClr val="000099"/>
    <a:srgbClr val="8D9C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95742" autoAdjust="0"/>
  </p:normalViewPr>
  <p:slideViewPr>
    <p:cSldViewPr>
      <p:cViewPr>
        <p:scale>
          <a:sx n="75" d="100"/>
          <a:sy n="75" d="100"/>
        </p:scale>
        <p:origin x="894" y="798"/>
      </p:cViewPr>
      <p:guideLst>
        <p:guide orient="horz" pos="144"/>
        <p:guide pos="1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09C37B78-7030-415B-AC3C-D797151A857E}" type="datetimeFigureOut">
              <a:rPr lang="en-US"/>
              <a:pPr>
                <a:defRPr/>
              </a:pPr>
              <a:t>7/22/2015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09C85C7-6772-48A8-8472-4F439AF978B0}" type="slidenum">
              <a:rPr lang="en-GB" altLang="en-US"/>
              <a:pPr/>
              <a:t>‹#›</a:t>
            </a:fld>
            <a:endParaRPr lang="en-GB" altLang="en-US"/>
          </a:p>
        </p:txBody>
      </p:sp>
    </p:spTree>
    <p:extLst>
      <p:ext uri="{BB962C8B-B14F-4D97-AF65-F5344CB8AC3E}">
        <p14:creationId xmlns:p14="http://schemas.microsoft.com/office/powerpoint/2010/main" val="2412902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cs typeface="+mn-cs"/>
              </a:defRPr>
            </a:lvl1pPr>
          </a:lstStyle>
          <a:p>
            <a:pPr>
              <a:defRPr/>
            </a:pPr>
            <a:fld id="{4E45AA42-55D6-46E4-A125-DAE1D029713F}" type="datetimeFigureOut">
              <a:rPr lang="en-US"/>
              <a:pPr>
                <a:defRPr/>
              </a:pPr>
              <a:t>7/22/2015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fld id="{D32F1C97-CCD2-48BC-8612-FC4671B71A32}" type="slidenum">
              <a:rPr lang="en-GB" altLang="en-US"/>
              <a:pPr/>
              <a:t>‹#›</a:t>
            </a:fld>
            <a:endParaRPr lang="en-GB" altLang="en-US"/>
          </a:p>
        </p:txBody>
      </p:sp>
    </p:spTree>
    <p:extLst>
      <p:ext uri="{BB962C8B-B14F-4D97-AF65-F5344CB8AC3E}">
        <p14:creationId xmlns:p14="http://schemas.microsoft.com/office/powerpoint/2010/main" val="474896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BAA348A-8AB4-43F2-9082-EDC7A9569A0B}" type="slidenum">
              <a:rPr lang="en-GB" altLang="en-US"/>
              <a:pPr/>
              <a:t>1</a:t>
            </a:fld>
            <a:endParaRPr lang="en-GB" altLang="en-US"/>
          </a:p>
        </p:txBody>
      </p:sp>
    </p:spTree>
    <p:extLst>
      <p:ext uri="{BB962C8B-B14F-4D97-AF65-F5344CB8AC3E}">
        <p14:creationId xmlns:p14="http://schemas.microsoft.com/office/powerpoint/2010/main" val="3186235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3A02647-2F2A-4376-8F83-B064DA66EC04}" type="slidenum">
              <a:rPr lang="en-GB" altLang="en-US"/>
              <a:pPr/>
              <a:t>10</a:t>
            </a:fld>
            <a:endParaRPr lang="en-GB" altLang="en-US"/>
          </a:p>
        </p:txBody>
      </p:sp>
    </p:spTree>
    <p:extLst>
      <p:ext uri="{BB962C8B-B14F-4D97-AF65-F5344CB8AC3E}">
        <p14:creationId xmlns:p14="http://schemas.microsoft.com/office/powerpoint/2010/main" val="748539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E39D3DC-6F38-4397-B227-A5DD4C232C1B}" type="slidenum">
              <a:rPr lang="en-GB" altLang="en-US"/>
              <a:pPr/>
              <a:t>2</a:t>
            </a:fld>
            <a:endParaRPr lang="en-GB" altLang="en-US"/>
          </a:p>
        </p:txBody>
      </p:sp>
    </p:spTree>
    <p:extLst>
      <p:ext uri="{BB962C8B-B14F-4D97-AF65-F5344CB8AC3E}">
        <p14:creationId xmlns:p14="http://schemas.microsoft.com/office/powerpoint/2010/main" val="796364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7634AC69-6086-4DAA-B4B5-404CAA5B3E44}" type="slidenum">
              <a:rPr lang="en-GB" altLang="en-US" sz="1200"/>
              <a:pPr algn="r"/>
              <a:t>3</a:t>
            </a:fld>
            <a:endParaRPr lang="en-GB" altLang="en-US" sz="1200"/>
          </a:p>
        </p:txBody>
      </p:sp>
    </p:spTree>
    <p:extLst>
      <p:ext uri="{BB962C8B-B14F-4D97-AF65-F5344CB8AC3E}">
        <p14:creationId xmlns:p14="http://schemas.microsoft.com/office/powerpoint/2010/main" val="3002183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1C8FBA-0BEC-4BFC-80BC-E9B1AA2D5317}" type="slidenum">
              <a:rPr lang="en-GB" altLang="en-US"/>
              <a:pPr/>
              <a:t>4</a:t>
            </a:fld>
            <a:endParaRPr lang="en-GB" altLang="en-US"/>
          </a:p>
        </p:txBody>
      </p:sp>
    </p:spTree>
    <p:extLst>
      <p:ext uri="{BB962C8B-B14F-4D97-AF65-F5344CB8AC3E}">
        <p14:creationId xmlns:p14="http://schemas.microsoft.com/office/powerpoint/2010/main" val="762194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1C8FBA-0BEC-4BFC-80BC-E9B1AA2D5317}" type="slidenum">
              <a:rPr lang="en-GB" altLang="en-US"/>
              <a:pPr/>
              <a:t>5</a:t>
            </a:fld>
            <a:endParaRPr lang="en-GB" altLang="en-US"/>
          </a:p>
        </p:txBody>
      </p:sp>
    </p:spTree>
    <p:extLst>
      <p:ext uri="{BB962C8B-B14F-4D97-AF65-F5344CB8AC3E}">
        <p14:creationId xmlns:p14="http://schemas.microsoft.com/office/powerpoint/2010/main" val="1599464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1C8FBA-0BEC-4BFC-80BC-E9B1AA2D5317}" type="slidenum">
              <a:rPr lang="en-GB" altLang="en-US"/>
              <a:pPr/>
              <a:t>6</a:t>
            </a:fld>
            <a:endParaRPr lang="en-GB" altLang="en-US"/>
          </a:p>
        </p:txBody>
      </p:sp>
    </p:spTree>
    <p:extLst>
      <p:ext uri="{BB962C8B-B14F-4D97-AF65-F5344CB8AC3E}">
        <p14:creationId xmlns:p14="http://schemas.microsoft.com/office/powerpoint/2010/main" val="3131010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1C8FBA-0BEC-4BFC-80BC-E9B1AA2D5317}" type="slidenum">
              <a:rPr lang="en-GB" altLang="en-US"/>
              <a:pPr/>
              <a:t>7</a:t>
            </a:fld>
            <a:endParaRPr lang="en-GB" altLang="en-US"/>
          </a:p>
        </p:txBody>
      </p:sp>
    </p:spTree>
    <p:extLst>
      <p:ext uri="{BB962C8B-B14F-4D97-AF65-F5344CB8AC3E}">
        <p14:creationId xmlns:p14="http://schemas.microsoft.com/office/powerpoint/2010/main" val="2886749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1C8FBA-0BEC-4BFC-80BC-E9B1AA2D5317}" type="slidenum">
              <a:rPr lang="en-GB" altLang="en-US"/>
              <a:pPr/>
              <a:t>8</a:t>
            </a:fld>
            <a:endParaRPr lang="en-GB" altLang="en-US"/>
          </a:p>
        </p:txBody>
      </p:sp>
    </p:spTree>
    <p:extLst>
      <p:ext uri="{BB962C8B-B14F-4D97-AF65-F5344CB8AC3E}">
        <p14:creationId xmlns:p14="http://schemas.microsoft.com/office/powerpoint/2010/main" val="2294098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1C8FBA-0BEC-4BFC-80BC-E9B1AA2D5317}" type="slidenum">
              <a:rPr lang="en-GB" altLang="en-US"/>
              <a:pPr/>
              <a:t>9</a:t>
            </a:fld>
            <a:endParaRPr lang="en-GB" altLang="en-US"/>
          </a:p>
        </p:txBody>
      </p:sp>
    </p:spTree>
    <p:extLst>
      <p:ext uri="{BB962C8B-B14F-4D97-AF65-F5344CB8AC3E}">
        <p14:creationId xmlns:p14="http://schemas.microsoft.com/office/powerpoint/2010/main" val="264461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381000" y="6248400"/>
            <a:ext cx="8305800" cy="476250"/>
          </a:xfrm>
          <a:prstGeom prst="rect">
            <a:avLst/>
          </a:prstGeom>
        </p:spPr>
        <p:txBody>
          <a:bodyPr/>
          <a:lstStyle>
            <a:lvl1pPr algn="r">
              <a:defRPr>
                <a:latin typeface="Gadugi" panose="020B0502040204020203" pitchFamily="34" charset="0"/>
              </a:defRPr>
            </a:lvl1pPr>
          </a:lstStyle>
          <a:p>
            <a:pPr>
              <a:defRPr/>
            </a:pPr>
            <a:r>
              <a:rPr lang="en-GB" smtClean="0"/>
              <a:t>© 2015 London Grid for Learning</a:t>
            </a:r>
            <a:endParaRPr lang="en-GB" dirty="0"/>
          </a:p>
        </p:txBody>
      </p:sp>
      <p:sp>
        <p:nvSpPr>
          <p:cNvPr id="5" name="Rectangle 5"/>
          <p:cNvSpPr>
            <a:spLocks noGrp="1" noChangeArrowheads="1"/>
          </p:cNvSpPr>
          <p:nvPr>
            <p:ph type="ftr" sz="quarter" idx="11"/>
          </p:nvPr>
        </p:nvSpPr>
        <p:spPr>
          <a:xfrm>
            <a:off x="381000" y="6245225"/>
            <a:ext cx="8305800" cy="476250"/>
          </a:xfrm>
          <a:prstGeom prst="rect">
            <a:avLst/>
          </a:prstGeom>
        </p:spPr>
        <p:txBody>
          <a:bodyPr/>
          <a:lstStyle>
            <a:lvl1pPr algn="ctr">
              <a:defRPr>
                <a:latin typeface="Gadugi" panose="020B0502040204020203" pitchFamily="34" charset="0"/>
              </a:defRPr>
            </a:lvl1pPr>
          </a:lstStyle>
          <a:p>
            <a:pPr>
              <a:defRPr/>
            </a:pPr>
            <a:fld id="{9F02FF4A-9774-4E90-AD62-3CD91CB9078E}" type="slidenum">
              <a:rPr lang="en-GB" smtClean="0"/>
              <a:pPr>
                <a:defRPr/>
              </a:pPr>
              <a:t>‹#›</a:t>
            </a:fld>
            <a:endParaRPr lang="en-GB" dirty="0"/>
          </a:p>
        </p:txBody>
      </p:sp>
      <p:sp>
        <p:nvSpPr>
          <p:cNvPr id="6" name="Rectangle 6"/>
          <p:cNvSpPr>
            <a:spLocks noGrp="1" noChangeArrowheads="1"/>
          </p:cNvSpPr>
          <p:nvPr>
            <p:ph type="sldNum" sz="quarter" idx="12"/>
          </p:nvPr>
        </p:nvSpPr>
        <p:spPr>
          <a:xfrm>
            <a:off x="381000" y="6245225"/>
            <a:ext cx="8305800" cy="476250"/>
          </a:xfrm>
          <a:prstGeom prst="rect">
            <a:avLst/>
          </a:prstGeom>
        </p:spPr>
        <p:txBody>
          <a:bodyPr/>
          <a:lstStyle>
            <a:lvl1pPr>
              <a:defRPr>
                <a:latin typeface="Gadugi" panose="020B0502040204020203" pitchFamily="34" charset="0"/>
              </a:defRPr>
            </a:lvl1pPr>
          </a:lstStyle>
          <a:p>
            <a:r>
              <a:rPr lang="en-GB" altLang="en-US" dirty="0" smtClean="0"/>
              <a:t>www.coldwar.lgfl.net</a:t>
            </a:r>
            <a:endParaRPr lang="en-GB" altLang="en-US" dirty="0"/>
          </a:p>
        </p:txBody>
      </p:sp>
    </p:spTree>
    <p:extLst>
      <p:ext uri="{BB962C8B-B14F-4D97-AF65-F5344CB8AC3E}">
        <p14:creationId xmlns:p14="http://schemas.microsoft.com/office/powerpoint/2010/main" val="39690969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2332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1510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44637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2" descr="lgfl logo desktop"/>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449304" y="228600"/>
            <a:ext cx="1466096" cy="58393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old_War_Logo_1"/>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t="33464" b="36417"/>
          <a:stretch>
            <a:fillRect/>
          </a:stretch>
        </p:blipFill>
        <p:spPr bwMode="auto">
          <a:xfrm>
            <a:off x="-181729" y="118535"/>
            <a:ext cx="6353929" cy="6902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1"/>
          <p:cNvSpPr>
            <a:spLocks noChangeArrowheads="1"/>
          </p:cNvSpPr>
          <p:nvPr userDrawn="1"/>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12"/>
          <p:cNvSpPr>
            <a:spLocks noChangeArrowheads="1"/>
          </p:cNvSpPr>
          <p:nvPr userDrawn="1"/>
        </p:nvSpPr>
        <p:spPr bwMode="auto">
          <a:xfrm>
            <a:off x="168806" y="833735"/>
            <a:ext cx="79845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2865438" algn="ctr"/>
                <a:tab pos="5730875" algn="r"/>
              </a:tabLst>
              <a:defRPr>
                <a:solidFill>
                  <a:schemeClr val="tx1"/>
                </a:solidFill>
                <a:latin typeface="Arial" panose="020B0604020202020204" pitchFamily="34" charset="0"/>
                <a:cs typeface="Arial" panose="020B0604020202020204" pitchFamily="34" charset="0"/>
              </a:defRPr>
            </a:lvl1pPr>
            <a:lvl2pPr eaLnBrk="0" hangingPunct="0">
              <a:tabLst>
                <a:tab pos="2865438" algn="ctr"/>
                <a:tab pos="5730875" algn="r"/>
              </a:tabLst>
              <a:defRPr>
                <a:solidFill>
                  <a:schemeClr val="tx1"/>
                </a:solidFill>
                <a:latin typeface="Arial" panose="020B0604020202020204" pitchFamily="34" charset="0"/>
                <a:cs typeface="Arial" panose="020B0604020202020204" pitchFamily="34" charset="0"/>
              </a:defRPr>
            </a:lvl2pPr>
            <a:lvl3pPr eaLnBrk="0" hangingPunct="0">
              <a:tabLst>
                <a:tab pos="2865438" algn="ctr"/>
                <a:tab pos="5730875" algn="r"/>
              </a:tabLst>
              <a:defRPr>
                <a:solidFill>
                  <a:schemeClr val="tx1"/>
                </a:solidFill>
                <a:latin typeface="Arial" panose="020B0604020202020204" pitchFamily="34" charset="0"/>
                <a:cs typeface="Arial" panose="020B0604020202020204" pitchFamily="34" charset="0"/>
              </a:defRPr>
            </a:lvl3pPr>
            <a:lvl4pPr eaLnBrk="0" hangingPunct="0">
              <a:tabLst>
                <a:tab pos="2865438" algn="ctr"/>
                <a:tab pos="5730875" algn="r"/>
              </a:tabLst>
              <a:defRPr>
                <a:solidFill>
                  <a:schemeClr val="tx1"/>
                </a:solidFill>
                <a:latin typeface="Arial" panose="020B0604020202020204" pitchFamily="34" charset="0"/>
                <a:cs typeface="Arial" panose="020B0604020202020204" pitchFamily="34" charset="0"/>
              </a:defRPr>
            </a:lvl4pPr>
            <a:lvl5pPr eaLnBrk="0" hangingPunct="0">
              <a:tabLst>
                <a:tab pos="2865438" algn="ctr"/>
                <a:tab pos="5730875" algn="r"/>
              </a:tabLst>
              <a:defRPr>
                <a:solidFill>
                  <a:schemeClr val="tx1"/>
                </a:solidFill>
                <a:latin typeface="Arial" panose="020B0604020202020204" pitchFamily="34" charset="0"/>
                <a:cs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cs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cs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cs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2400" b="1" i="0" u="none" strike="noStrike" cap="none" normalizeH="0" baseline="0" dirty="0" smtClean="0">
                <a:ln>
                  <a:noFill/>
                </a:ln>
                <a:solidFill>
                  <a:schemeClr val="tx1"/>
                </a:solidFill>
                <a:effectLst/>
                <a:latin typeface="AA Typewriter" pitchFamily="2" charset="0"/>
                <a:ea typeface="Calibri" panose="020F0502020204030204" pitchFamily="34" charset="0"/>
                <a:cs typeface="Arial" panose="020B0604020202020204" pitchFamily="34" charset="0"/>
              </a:rPr>
              <a:t>Leadership c.1945-1965 </a:t>
            </a:r>
            <a:r>
              <a:rPr kumimoji="0" lang="en-GB"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en-GB" altLang="en-US" sz="2400" b="1" i="0" u="none" strike="noStrike" cap="none" normalizeH="0" baseline="0" dirty="0" smtClean="0">
                <a:ln>
                  <a:noFill/>
                </a:ln>
                <a:solidFill>
                  <a:schemeClr val="tx1"/>
                </a:solidFill>
                <a:effectLst/>
                <a:latin typeface="AA Typewriter" pitchFamily="2" charset="0"/>
                <a:ea typeface="Calibri" panose="020F0502020204030204" pitchFamily="34" charset="0"/>
                <a:cs typeface="Arial" panose="020B0604020202020204" pitchFamily="34" charset="0"/>
              </a:rPr>
              <a:t> Activity 3 – Pupil Task</a:t>
            </a:r>
            <a:endParaRPr kumimoji="0" lang="en-GB"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6" r:id="rId1"/>
    <p:sldLayoutId id="2147483675" r:id="rId2"/>
    <p:sldLayoutId id="2147483680" r:id="rId3"/>
    <p:sldLayoutId id="2147483681" r:id="rId4"/>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xml"/><Relationship Id="rId1" Type="http://schemas.openxmlformats.org/officeDocument/2006/relationships/themeOverride" Target="../theme/themeOverride1.xml"/><Relationship Id="rId5" Type="http://schemas.openxmlformats.org/officeDocument/2006/relationships/image" Target="../media/image5.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8.xml"/><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image" Target="../media/image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tretch/>
        </p:blipFill>
        <p:spPr>
          <a:xfrm>
            <a:off x="1" y="1904999"/>
            <a:ext cx="9144000" cy="5137265"/>
          </a:xfrm>
          <a:prstGeom prst="rect">
            <a:avLst/>
          </a:prstGeom>
          <a:noFill/>
          <a:ln>
            <a:noFill/>
          </a:ln>
        </p:spPr>
      </p:pic>
      <p:sp>
        <p:nvSpPr>
          <p:cNvPr id="2" name="TextBox 1"/>
          <p:cNvSpPr txBox="1"/>
          <p:nvPr/>
        </p:nvSpPr>
        <p:spPr>
          <a:xfrm>
            <a:off x="165100" y="1270000"/>
            <a:ext cx="3962400" cy="646331"/>
          </a:xfrm>
          <a:prstGeom prst="rect">
            <a:avLst/>
          </a:prstGeom>
          <a:noFill/>
        </p:spPr>
        <p:txBody>
          <a:bodyPr wrap="square" rtlCol="0">
            <a:spAutoFit/>
          </a:bodyPr>
          <a:lstStyle/>
          <a:p>
            <a:r>
              <a:rPr lang="en-GB" sz="3600" dirty="0" smtClean="0">
                <a:latin typeface="AA Typewriter" pitchFamily="2" charset="0"/>
                <a:ea typeface="AA Typewriter" pitchFamily="2" charset="0"/>
              </a:rPr>
              <a:t>The Hall of Fame</a:t>
            </a:r>
            <a:endParaRPr lang="en-GB" sz="3600" dirty="0">
              <a:latin typeface="AA Typewriter" pitchFamily="2" charset="0"/>
              <a:ea typeface="AA Typewriter" pitchFamily="2" charset="0"/>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9" descr="05-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981200"/>
            <a:ext cx="341788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ight Arrow 4"/>
          <p:cNvSpPr>
            <a:spLocks noChangeArrowheads="1"/>
          </p:cNvSpPr>
          <p:nvPr/>
        </p:nvSpPr>
        <p:spPr bwMode="auto">
          <a:xfrm rot="-2229711">
            <a:off x="4638675" y="5149850"/>
            <a:ext cx="1403350" cy="838200"/>
          </a:xfrm>
          <a:prstGeom prst="rightArrow">
            <a:avLst>
              <a:gd name="adj1" fmla="val 50000"/>
              <a:gd name="adj2" fmla="val 50026"/>
            </a:avLst>
          </a:prstGeom>
          <a:solidFill>
            <a:srgbClr val="8D9C01"/>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b="1" dirty="0">
                <a:solidFill>
                  <a:schemeClr val="bg1"/>
                </a:solidFill>
              </a:rPr>
              <a:t>Entrance</a:t>
            </a:r>
          </a:p>
        </p:txBody>
      </p:sp>
      <p:sp>
        <p:nvSpPr>
          <p:cNvPr id="12294" name="Right Arrow 5"/>
          <p:cNvSpPr>
            <a:spLocks noChangeArrowheads="1"/>
          </p:cNvSpPr>
          <p:nvPr/>
        </p:nvSpPr>
        <p:spPr bwMode="auto">
          <a:xfrm rot="-7929313">
            <a:off x="7354887" y="5213351"/>
            <a:ext cx="1249363" cy="747712"/>
          </a:xfrm>
          <a:prstGeom prst="rightArrow">
            <a:avLst>
              <a:gd name="adj1" fmla="val 50000"/>
              <a:gd name="adj2" fmla="val 49926"/>
            </a:avLst>
          </a:prstGeom>
          <a:solidFill>
            <a:srgbClr val="8D9C01"/>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b="1">
                <a:solidFill>
                  <a:schemeClr val="bg1"/>
                </a:solidFill>
              </a:rPr>
              <a:t>Entrance</a:t>
            </a:r>
          </a:p>
        </p:txBody>
      </p:sp>
      <p:sp>
        <p:nvSpPr>
          <p:cNvPr id="12295" name="Rectangle 10"/>
          <p:cNvSpPr>
            <a:spLocks noChangeArrowheads="1"/>
          </p:cNvSpPr>
          <p:nvPr/>
        </p:nvSpPr>
        <p:spPr bwMode="auto">
          <a:xfrm>
            <a:off x="6627813" y="2501900"/>
            <a:ext cx="307975" cy="330200"/>
          </a:xfrm>
          <a:prstGeom prst="rect">
            <a:avLst/>
          </a:prstGeom>
          <a:solidFill>
            <a:schemeClr val="bg1"/>
          </a:solidFill>
          <a:ln w="25400">
            <a:solidFill>
              <a:srgbClr val="8D9C01"/>
            </a:solidFill>
            <a:miter lim="800000"/>
            <a:headEnd/>
            <a:tailEnd/>
          </a:ln>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400" b="1"/>
              <a:t>1</a:t>
            </a:r>
          </a:p>
        </p:txBody>
      </p:sp>
      <p:sp>
        <p:nvSpPr>
          <p:cNvPr id="12296" name="Rectangle 12"/>
          <p:cNvSpPr>
            <a:spLocks noChangeArrowheads="1"/>
          </p:cNvSpPr>
          <p:nvPr/>
        </p:nvSpPr>
        <p:spPr bwMode="auto">
          <a:xfrm>
            <a:off x="7589838" y="3068638"/>
            <a:ext cx="307975" cy="330200"/>
          </a:xfrm>
          <a:prstGeom prst="rect">
            <a:avLst/>
          </a:prstGeom>
          <a:solidFill>
            <a:schemeClr val="bg1"/>
          </a:solidFill>
          <a:ln w="25400">
            <a:solidFill>
              <a:srgbClr val="8D9C01"/>
            </a:solidFill>
            <a:miter lim="800000"/>
            <a:headEnd/>
            <a:tailEnd/>
          </a:ln>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400" b="1"/>
              <a:t>2</a:t>
            </a:r>
          </a:p>
        </p:txBody>
      </p:sp>
      <p:sp>
        <p:nvSpPr>
          <p:cNvPr id="12297" name="Rectangle 13"/>
          <p:cNvSpPr>
            <a:spLocks noChangeArrowheads="1"/>
          </p:cNvSpPr>
          <p:nvPr/>
        </p:nvSpPr>
        <p:spPr bwMode="auto">
          <a:xfrm>
            <a:off x="7612063" y="4106863"/>
            <a:ext cx="307975" cy="330200"/>
          </a:xfrm>
          <a:prstGeom prst="rect">
            <a:avLst/>
          </a:prstGeom>
          <a:solidFill>
            <a:schemeClr val="bg1"/>
          </a:solidFill>
          <a:ln w="25400">
            <a:solidFill>
              <a:srgbClr val="8D9C01"/>
            </a:solidFill>
            <a:miter lim="800000"/>
            <a:headEnd/>
            <a:tailEnd/>
          </a:ln>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400" b="1"/>
              <a:t>3</a:t>
            </a:r>
          </a:p>
        </p:txBody>
      </p:sp>
      <p:sp>
        <p:nvSpPr>
          <p:cNvPr id="12298" name="Rectangle 14"/>
          <p:cNvSpPr>
            <a:spLocks noChangeArrowheads="1"/>
          </p:cNvSpPr>
          <p:nvPr/>
        </p:nvSpPr>
        <p:spPr bwMode="auto">
          <a:xfrm>
            <a:off x="6629400" y="4686300"/>
            <a:ext cx="307975" cy="330200"/>
          </a:xfrm>
          <a:prstGeom prst="rect">
            <a:avLst/>
          </a:prstGeom>
          <a:solidFill>
            <a:schemeClr val="bg1"/>
          </a:solidFill>
          <a:ln w="25400">
            <a:solidFill>
              <a:srgbClr val="8D9C01"/>
            </a:solidFill>
            <a:miter lim="800000"/>
            <a:headEnd/>
            <a:tailEnd/>
          </a:ln>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400" b="1"/>
              <a:t>4</a:t>
            </a:r>
          </a:p>
        </p:txBody>
      </p:sp>
      <p:sp>
        <p:nvSpPr>
          <p:cNvPr id="12299" name="Rectangle 15"/>
          <p:cNvSpPr>
            <a:spLocks noChangeArrowheads="1"/>
          </p:cNvSpPr>
          <p:nvPr/>
        </p:nvSpPr>
        <p:spPr bwMode="auto">
          <a:xfrm>
            <a:off x="5638800" y="4114800"/>
            <a:ext cx="307975" cy="330200"/>
          </a:xfrm>
          <a:prstGeom prst="rect">
            <a:avLst/>
          </a:prstGeom>
          <a:solidFill>
            <a:schemeClr val="bg1"/>
          </a:solidFill>
          <a:ln w="25400">
            <a:solidFill>
              <a:srgbClr val="8D9C01"/>
            </a:solidFill>
            <a:miter lim="800000"/>
            <a:headEnd/>
            <a:tailEnd/>
          </a:ln>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400" b="1"/>
              <a:t>5</a:t>
            </a:r>
          </a:p>
        </p:txBody>
      </p:sp>
      <p:sp>
        <p:nvSpPr>
          <p:cNvPr id="12300" name="Rectangle 16"/>
          <p:cNvSpPr>
            <a:spLocks noChangeArrowheads="1"/>
          </p:cNvSpPr>
          <p:nvPr/>
        </p:nvSpPr>
        <p:spPr bwMode="auto">
          <a:xfrm>
            <a:off x="5689600" y="3073400"/>
            <a:ext cx="307975" cy="330200"/>
          </a:xfrm>
          <a:prstGeom prst="rect">
            <a:avLst/>
          </a:prstGeom>
          <a:solidFill>
            <a:schemeClr val="bg1"/>
          </a:solidFill>
          <a:ln w="25400">
            <a:solidFill>
              <a:srgbClr val="8D9C01"/>
            </a:solidFill>
            <a:miter lim="800000"/>
            <a:headEnd/>
            <a:tailEnd/>
          </a:ln>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400" b="1" dirty="0"/>
              <a:t>6</a:t>
            </a:r>
          </a:p>
        </p:txBody>
      </p:sp>
      <p:sp>
        <p:nvSpPr>
          <p:cNvPr id="13" name="Title 1"/>
          <p:cNvSpPr txBox="1">
            <a:spLocks/>
          </p:cNvSpPr>
          <p:nvPr/>
        </p:nvSpPr>
        <p:spPr>
          <a:xfrm>
            <a:off x="152400" y="1524000"/>
            <a:ext cx="5334000" cy="609600"/>
          </a:xfrm>
          <a:prstGeom prst="rect">
            <a:avLst/>
          </a:prstGeom>
        </p:spPr>
        <p:txBody>
          <a:bodyPr anchor="t"/>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r>
              <a:rPr lang="en-GB" altLang="en-US" sz="3600" kern="0" dirty="0" smtClean="0">
                <a:solidFill>
                  <a:srgbClr val="EC982A"/>
                </a:solidFill>
                <a:latin typeface="Gadugi" panose="020B0502040204020203" pitchFamily="34" charset="0"/>
              </a:rPr>
              <a:t>Who gets pride of place?</a:t>
            </a:r>
            <a:endParaRPr lang="en-GB" altLang="en-US" sz="3600" kern="0" dirty="0" smtClean="0">
              <a:solidFill>
                <a:srgbClr val="EC982A"/>
              </a:solidFill>
              <a:latin typeface="Gadugi" panose="020B0502040204020203" pitchFamily="34" charset="0"/>
            </a:endParaRPr>
          </a:p>
        </p:txBody>
      </p:sp>
      <p:sp>
        <p:nvSpPr>
          <p:cNvPr id="14" name="Content Placeholder 2"/>
          <p:cNvSpPr txBox="1">
            <a:spLocks/>
          </p:cNvSpPr>
          <p:nvPr/>
        </p:nvSpPr>
        <p:spPr>
          <a:xfrm>
            <a:off x="152400" y="2362200"/>
            <a:ext cx="4191000" cy="3200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Clr>
                <a:srgbClr val="EC982A"/>
              </a:buClr>
              <a:buSzPct val="130000"/>
              <a:buNone/>
            </a:pPr>
            <a:r>
              <a:rPr lang="en-GB" altLang="en-US" sz="2000" kern="0" dirty="0" smtClean="0">
                <a:latin typeface="Gadugi" panose="020B0502040204020203" pitchFamily="34" charset="0"/>
              </a:rPr>
              <a:t>There will be two entrances to the Hall of Fame. This means that the most prestigious spot is number 1.</a:t>
            </a:r>
          </a:p>
          <a:p>
            <a:pPr marL="0" indent="0">
              <a:buClr>
                <a:srgbClr val="EC982A"/>
              </a:buClr>
              <a:buSzPct val="130000"/>
              <a:buNone/>
            </a:pPr>
            <a:endParaRPr lang="en-GB" altLang="en-US" sz="2000" kern="0" dirty="0">
              <a:latin typeface="Gadugi" panose="020B0502040204020203" pitchFamily="34" charset="0"/>
            </a:endParaRPr>
          </a:p>
          <a:p>
            <a:pPr marL="0" indent="0">
              <a:buClr>
                <a:srgbClr val="EC982A"/>
              </a:buClr>
              <a:buSzPct val="130000"/>
              <a:buNone/>
            </a:pPr>
            <a:r>
              <a:rPr lang="en-GB" altLang="en-US" sz="2000" kern="0" dirty="0" smtClean="0">
                <a:latin typeface="Gadugi" panose="020B0502040204020203" pitchFamily="34" charset="0"/>
              </a:rPr>
              <a:t>Who would you give this honour to and why?</a:t>
            </a:r>
          </a:p>
          <a:p>
            <a:pPr marL="0" indent="0">
              <a:buClr>
                <a:srgbClr val="EC982A"/>
              </a:buClr>
              <a:buSzPct val="130000"/>
              <a:buNone/>
            </a:pPr>
            <a:endParaRPr lang="en-GB" altLang="en-US" sz="2000" kern="0" dirty="0" smtClean="0">
              <a:latin typeface="Gadugi" panose="020B0502040204020203" pitchFamily="34" charset="0"/>
            </a:endParaRPr>
          </a:p>
          <a:p>
            <a:pPr marL="0" indent="0">
              <a:buClr>
                <a:srgbClr val="EC982A"/>
              </a:buClr>
              <a:buSzPct val="130000"/>
              <a:buNone/>
            </a:pPr>
            <a:r>
              <a:rPr lang="en-GB" altLang="en-US" sz="2000" kern="0" dirty="0" smtClean="0">
                <a:latin typeface="Gadugi" panose="020B0502040204020203" pitchFamily="34" charset="0"/>
              </a:rPr>
              <a:t>Edit the diagram and decide which leader will sit where.</a:t>
            </a:r>
            <a:endParaRPr lang="en-GB" altLang="en-US" sz="2000" kern="0" dirty="0" smtClean="0">
              <a:latin typeface="Gadugi" panose="020B0502040204020203" pitchFamily="34" charset="0"/>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152400" y="1295400"/>
            <a:ext cx="2286000" cy="609600"/>
          </a:xfrm>
          <a:prstGeom prst="rect">
            <a:avLst/>
          </a:prstGeom>
        </p:spPr>
        <p:txBody>
          <a:bodyPr anchor="t"/>
          <a:lstStyle/>
          <a:p>
            <a:pPr algn="l"/>
            <a:r>
              <a:rPr lang="en-GB" altLang="en-US" sz="3600" dirty="0" smtClean="0">
                <a:solidFill>
                  <a:srgbClr val="EC982A"/>
                </a:solidFill>
                <a:latin typeface="Gadugi" panose="020B0502040204020203" pitchFamily="34" charset="0"/>
              </a:rPr>
              <a:t>Your task</a:t>
            </a:r>
          </a:p>
        </p:txBody>
      </p:sp>
      <p:sp>
        <p:nvSpPr>
          <p:cNvPr id="4099" name="Content Placeholder 2"/>
          <p:cNvSpPr>
            <a:spLocks noGrp="1"/>
          </p:cNvSpPr>
          <p:nvPr>
            <p:ph idx="4294967295"/>
          </p:nvPr>
        </p:nvSpPr>
        <p:spPr>
          <a:xfrm>
            <a:off x="152400" y="2133600"/>
            <a:ext cx="4191000" cy="2743200"/>
          </a:xfrm>
          <a:prstGeom prst="rect">
            <a:avLst/>
          </a:prstGeom>
        </p:spPr>
        <p:txBody>
          <a:bodyPr/>
          <a:lstStyle/>
          <a:p>
            <a:pPr>
              <a:buClr>
                <a:srgbClr val="EC982A"/>
              </a:buClr>
              <a:buSzPct val="130000"/>
            </a:pPr>
            <a:r>
              <a:rPr lang="en-GB" altLang="en-US" sz="2000" dirty="0" smtClean="0">
                <a:latin typeface="Gadugi" panose="020B0502040204020203" pitchFamily="34" charset="0"/>
              </a:rPr>
              <a:t>Create your own Hall of Fame </a:t>
            </a:r>
            <a:r>
              <a:rPr lang="en-GB" altLang="en-US" sz="2000" dirty="0" smtClean="0">
                <a:latin typeface="Gadugi" panose="020B0502040204020203" pitchFamily="34" charset="0"/>
              </a:rPr>
              <a:t>for </a:t>
            </a:r>
            <a:r>
              <a:rPr lang="en-GB" altLang="en-US" sz="2000" dirty="0" smtClean="0">
                <a:latin typeface="Gadugi" panose="020B0502040204020203" pitchFamily="34" charset="0"/>
              </a:rPr>
              <a:t>key </a:t>
            </a:r>
            <a:r>
              <a:rPr lang="en-GB" altLang="en-US" sz="2000" dirty="0" smtClean="0">
                <a:latin typeface="Gadugi" panose="020B0502040204020203" pitchFamily="34" charset="0"/>
              </a:rPr>
              <a:t>Cold War </a:t>
            </a:r>
            <a:r>
              <a:rPr lang="en-GB" altLang="en-US" sz="2000" dirty="0" smtClean="0">
                <a:latin typeface="Gadugi" panose="020B0502040204020203" pitchFamily="34" charset="0"/>
              </a:rPr>
              <a:t>figures</a:t>
            </a:r>
            <a:endParaRPr lang="en-GB" altLang="en-US" sz="2000" dirty="0" smtClean="0">
              <a:latin typeface="Gadugi" panose="020B0502040204020203" pitchFamily="34" charset="0"/>
            </a:endParaRPr>
          </a:p>
          <a:p>
            <a:pPr>
              <a:buClr>
                <a:srgbClr val="EC982A"/>
              </a:buClr>
              <a:buSzPct val="130000"/>
            </a:pPr>
            <a:r>
              <a:rPr lang="en-GB" altLang="en-US" sz="2000" dirty="0">
                <a:latin typeface="Gadugi" panose="020B0502040204020203" pitchFamily="34" charset="0"/>
              </a:rPr>
              <a:t>Each leader will have an electronic display with information about </a:t>
            </a:r>
            <a:r>
              <a:rPr lang="en-GB" altLang="en-US" sz="2000" dirty="0" smtClean="0">
                <a:latin typeface="Gadugi" panose="020B0502040204020203" pitchFamily="34" charset="0"/>
              </a:rPr>
              <a:t>them, as well as links </a:t>
            </a:r>
            <a:r>
              <a:rPr lang="en-GB" altLang="en-US" sz="2000" dirty="0">
                <a:latin typeface="Gadugi" panose="020B0502040204020203" pitchFamily="34" charset="0"/>
              </a:rPr>
              <a:t>to video clips, </a:t>
            </a:r>
            <a:r>
              <a:rPr lang="en-GB" altLang="en-US" sz="2000" dirty="0" smtClean="0">
                <a:latin typeface="Gadugi" panose="020B0502040204020203" pitchFamily="34" charset="0"/>
              </a:rPr>
              <a:t>images, web pages and so </a:t>
            </a:r>
            <a:r>
              <a:rPr lang="en-GB" altLang="en-US" sz="2000" dirty="0" smtClean="0">
                <a:latin typeface="Gadugi" panose="020B0502040204020203" pitchFamily="34" charset="0"/>
              </a:rPr>
              <a:t>on</a:t>
            </a:r>
            <a:endParaRPr lang="en-GB" altLang="en-US" sz="2000" dirty="0" smtClean="0">
              <a:latin typeface="Gadugi" panose="020B0502040204020203"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1290" r="11290"/>
          <a:stretch/>
        </p:blipFill>
        <p:spPr>
          <a:xfrm>
            <a:off x="4953000" y="2209800"/>
            <a:ext cx="3657600" cy="2655112"/>
          </a:xfrm>
          <a:prstGeom prst="rect">
            <a:avLst/>
          </a:prstGeom>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9" descr="05-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166151"/>
            <a:ext cx="327183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152400" y="1295400"/>
            <a:ext cx="2286000" cy="609600"/>
          </a:xfrm>
          <a:prstGeom prst="rect">
            <a:avLst/>
          </a:prstGeom>
        </p:spPr>
        <p:txBody>
          <a:bodyPr anchor="t"/>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r>
              <a:rPr lang="en-GB" altLang="en-US" sz="3600" kern="0" dirty="0" smtClean="0">
                <a:solidFill>
                  <a:srgbClr val="EC982A"/>
                </a:solidFill>
                <a:latin typeface="Gadugi" panose="020B0502040204020203" pitchFamily="34" charset="0"/>
              </a:rPr>
              <a:t>Your task</a:t>
            </a:r>
            <a:endParaRPr lang="en-GB" altLang="en-US" sz="3600" kern="0" dirty="0" smtClean="0">
              <a:solidFill>
                <a:srgbClr val="EC982A"/>
              </a:solidFill>
              <a:latin typeface="Gadugi" panose="020B0502040204020203" pitchFamily="34" charset="0"/>
            </a:endParaRPr>
          </a:p>
        </p:txBody>
      </p:sp>
      <p:sp>
        <p:nvSpPr>
          <p:cNvPr id="7" name="Content Placeholder 2"/>
          <p:cNvSpPr txBox="1">
            <a:spLocks/>
          </p:cNvSpPr>
          <p:nvPr/>
        </p:nvSpPr>
        <p:spPr>
          <a:xfrm>
            <a:off x="152400" y="2133600"/>
            <a:ext cx="5105400" cy="2743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Clr>
                <a:srgbClr val="EC982A"/>
              </a:buClr>
              <a:buSzPct val="130000"/>
              <a:buNone/>
            </a:pPr>
            <a:r>
              <a:rPr lang="en-GB" altLang="en-US" sz="2000" kern="0" dirty="0" smtClean="0">
                <a:latin typeface="Gadugi" panose="020B0502040204020203" pitchFamily="34" charset="0"/>
              </a:rPr>
              <a:t>Unlike the room on slide 1, which was used for the Potsdam Conference), your Hall of Fame only has six seats, so you must first decide which leaders to allow in: </a:t>
            </a:r>
          </a:p>
          <a:p>
            <a:pPr>
              <a:buClr>
                <a:srgbClr val="EC982A"/>
              </a:buClr>
              <a:buSzPct val="130000"/>
            </a:pPr>
            <a:r>
              <a:rPr lang="en-GB" altLang="en-US" sz="2000" kern="0" dirty="0" smtClean="0">
                <a:latin typeface="Gadugi" panose="020B0502040204020203" pitchFamily="34" charset="0"/>
              </a:rPr>
              <a:t>Winston Churchill (UK)</a:t>
            </a:r>
          </a:p>
          <a:p>
            <a:pPr>
              <a:buClr>
                <a:srgbClr val="EC982A"/>
              </a:buClr>
              <a:buSzPct val="130000"/>
            </a:pPr>
            <a:r>
              <a:rPr lang="en-GB" altLang="en-US" sz="2000" kern="0" dirty="0" smtClean="0">
                <a:latin typeface="Gadugi" panose="020B0502040204020203" pitchFamily="34" charset="0"/>
              </a:rPr>
              <a:t>Franklin D Roosevelt (USA)</a:t>
            </a:r>
          </a:p>
          <a:p>
            <a:pPr>
              <a:buClr>
                <a:srgbClr val="EC982A"/>
              </a:buClr>
              <a:buSzPct val="130000"/>
            </a:pPr>
            <a:r>
              <a:rPr lang="en-GB" altLang="en-US" sz="2000" kern="0" dirty="0" smtClean="0">
                <a:latin typeface="Gadugi" panose="020B0502040204020203" pitchFamily="34" charset="0"/>
              </a:rPr>
              <a:t>Josef Stalin (USSR)</a:t>
            </a:r>
          </a:p>
          <a:p>
            <a:pPr>
              <a:buClr>
                <a:srgbClr val="EC982A"/>
              </a:buClr>
              <a:buSzPct val="130000"/>
            </a:pPr>
            <a:r>
              <a:rPr lang="en-GB" altLang="en-US" sz="2000" kern="0" dirty="0" smtClean="0">
                <a:latin typeface="Gadugi" panose="020B0502040204020203" pitchFamily="34" charset="0"/>
              </a:rPr>
              <a:t>Harry Truman (USA)</a:t>
            </a:r>
          </a:p>
          <a:p>
            <a:pPr>
              <a:buClr>
                <a:srgbClr val="EC982A"/>
              </a:buClr>
              <a:buSzPct val="130000"/>
            </a:pPr>
            <a:r>
              <a:rPr lang="en-GB" altLang="en-US" sz="2000" kern="0" dirty="0" smtClean="0">
                <a:latin typeface="Gadugi" panose="020B0502040204020203" pitchFamily="34" charset="0"/>
              </a:rPr>
              <a:t>Nikita Khrushchev (USSR)</a:t>
            </a:r>
          </a:p>
          <a:p>
            <a:pPr>
              <a:buClr>
                <a:srgbClr val="EC982A"/>
              </a:buClr>
              <a:buSzPct val="130000"/>
            </a:pPr>
            <a:r>
              <a:rPr lang="en-GB" altLang="en-US" sz="2000" kern="0" dirty="0" smtClean="0">
                <a:latin typeface="Gadugi" panose="020B0502040204020203" pitchFamily="34" charset="0"/>
              </a:rPr>
              <a:t>Dwight Eisenhower (USA)</a:t>
            </a:r>
          </a:p>
          <a:p>
            <a:pPr>
              <a:buClr>
                <a:srgbClr val="EC982A"/>
              </a:buClr>
              <a:buSzPct val="130000"/>
            </a:pPr>
            <a:r>
              <a:rPr lang="en-GB" altLang="en-US" sz="2000" kern="0" dirty="0" smtClean="0">
                <a:latin typeface="Gadugi" panose="020B0502040204020203" pitchFamily="34" charset="0"/>
              </a:rPr>
              <a:t>John F Kennedy (USA)</a:t>
            </a:r>
          </a:p>
          <a:p>
            <a:pPr marL="0" indent="0">
              <a:buClr>
                <a:srgbClr val="EC982A"/>
              </a:buClr>
              <a:buSzPct val="130000"/>
              <a:buNone/>
            </a:pPr>
            <a:endParaRPr lang="en-GB" altLang="en-US" sz="500" kern="0" dirty="0" smtClean="0">
              <a:latin typeface="Gadugi" panose="020B0502040204020203" pitchFamily="34" charset="0"/>
            </a:endParaRPr>
          </a:p>
          <a:p>
            <a:pPr marL="0" indent="0">
              <a:buClr>
                <a:srgbClr val="EC982A"/>
              </a:buClr>
              <a:buSzPct val="130000"/>
              <a:buNone/>
            </a:pPr>
            <a:r>
              <a:rPr lang="en-GB" altLang="en-US" sz="2000" kern="0" dirty="0" smtClean="0">
                <a:latin typeface="Gadugi" panose="020B0502040204020203" pitchFamily="34" charset="0"/>
              </a:rPr>
              <a:t>Next you need to research each leader and create a profile for each of them</a:t>
            </a:r>
            <a:endParaRPr lang="en-GB" altLang="en-US" sz="2000" kern="0" dirty="0" smtClean="0">
              <a:latin typeface="Gadugi" panose="020B0502040204020203" pitchFamily="34" charset="0"/>
            </a:endParaRPr>
          </a:p>
        </p:txBody>
      </p:sp>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11"/>
          <p:cNvSpPr>
            <a:spLocks noChangeArrowheads="1"/>
          </p:cNvSpPr>
          <p:nvPr/>
        </p:nvSpPr>
        <p:spPr bwMode="auto">
          <a:xfrm>
            <a:off x="187325" y="1524000"/>
            <a:ext cx="8763000" cy="4953000"/>
          </a:xfrm>
          <a:prstGeom prst="roundRect">
            <a:avLst>
              <a:gd name="adj" fmla="val 7847"/>
            </a:avLst>
          </a:prstGeom>
          <a:gradFill rotWithShape="0">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7181" name="AutoShape 13"/>
          <p:cNvSpPr>
            <a:spLocks noChangeArrowheads="1"/>
          </p:cNvSpPr>
          <p:nvPr/>
        </p:nvSpPr>
        <p:spPr bwMode="auto">
          <a:xfrm>
            <a:off x="377825" y="1714500"/>
            <a:ext cx="8382000" cy="4572000"/>
          </a:xfrm>
          <a:prstGeom prst="roundRect">
            <a:avLst>
              <a:gd name="adj" fmla="val 7259"/>
            </a:avLst>
          </a:prstGeom>
          <a:gradFill rotWithShape="0">
            <a:gsLst>
              <a:gs pos="0">
                <a:schemeClr val="bg1">
                  <a:gamma/>
                  <a:tint val="63529"/>
                  <a:invGamma/>
                </a:schemeClr>
              </a:gs>
              <a:gs pos="100000">
                <a:schemeClr val="bg1"/>
              </a:gs>
            </a:gsLst>
            <a:path path="shape">
              <a:fillToRect l="50000" t="50000" r="50000" b="50000"/>
            </a:path>
          </a:gradFill>
          <a:ln w="9525">
            <a:solidFill>
              <a:schemeClr val="tx1"/>
            </a:solidFill>
            <a:round/>
            <a:headEnd/>
            <a:tailEnd/>
          </a:ln>
          <a:effectLst/>
        </p:spPr>
        <p:txBody>
          <a:bodyPr wrap="none" anchor="ctr"/>
          <a:lstStyle/>
          <a:p>
            <a:pPr>
              <a:defRPr/>
            </a:pPr>
            <a:endParaRPr lang="en-GB"/>
          </a:p>
        </p:txBody>
      </p:sp>
      <p:sp>
        <p:nvSpPr>
          <p:cNvPr id="6148" name="Title 1"/>
          <p:cNvSpPr>
            <a:spLocks noGrp="1"/>
          </p:cNvSpPr>
          <p:nvPr>
            <p:ph type="title" idx="4294967295"/>
          </p:nvPr>
        </p:nvSpPr>
        <p:spPr>
          <a:xfrm>
            <a:off x="496888" y="1797050"/>
            <a:ext cx="8113712" cy="641350"/>
          </a:xfrm>
          <a:prstGeom prst="rect">
            <a:avLst/>
          </a:prstGeom>
        </p:spPr>
        <p:txBody>
          <a:bodyPr anchor="t"/>
          <a:lstStyle/>
          <a:p>
            <a:r>
              <a:rPr lang="en-GB" altLang="en-US" sz="1800" dirty="0" smtClean="0">
                <a:solidFill>
                  <a:schemeClr val="bg2"/>
                </a:solidFill>
                <a:latin typeface="Arial Black" panose="020B0A04020102020204" pitchFamily="34" charset="0"/>
              </a:rPr>
              <a:t>Cold War Leaders 1945-65 Hall of Fame: </a:t>
            </a:r>
          </a:p>
        </p:txBody>
      </p:sp>
      <p:pic>
        <p:nvPicPr>
          <p:cNvPr id="6149"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457450"/>
            <a:ext cx="15509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Placeholder 3"/>
          <p:cNvSpPr txBox="1">
            <a:spLocks/>
          </p:cNvSpPr>
          <p:nvPr/>
        </p:nvSpPr>
        <p:spPr bwMode="auto">
          <a:xfrm>
            <a:off x="609600" y="2743200"/>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400" b="1" dirty="0" smtClean="0"/>
              <a:t>[</a:t>
            </a:r>
            <a:r>
              <a:rPr lang="en-GB" altLang="en-US" sz="1400" b="1" dirty="0"/>
              <a:t>Place </a:t>
            </a:r>
            <a:r>
              <a:rPr lang="en-GB" altLang="en-US" sz="1400" b="1" dirty="0" smtClean="0"/>
              <a:t>an image here from the resource or a copyright-free internet image]</a:t>
            </a:r>
            <a:endParaRPr lang="en-GB" altLang="en-US" sz="1400" b="1" dirty="0"/>
          </a:p>
          <a:p>
            <a:pPr algn="ctr" eaLnBrk="1" hangingPunct="1">
              <a:spcBef>
                <a:spcPct val="0"/>
              </a:spcBef>
              <a:buFontTx/>
              <a:buNone/>
            </a:pPr>
            <a:endParaRPr lang="en-GB" altLang="en-US" sz="1400" b="1" dirty="0"/>
          </a:p>
          <a:p>
            <a:pPr eaLnBrk="1" hangingPunct="1">
              <a:spcBef>
                <a:spcPct val="0"/>
              </a:spcBef>
              <a:buFontTx/>
              <a:buNone/>
            </a:pPr>
            <a:endParaRPr lang="en-GB" altLang="en-US" sz="1400" b="1" dirty="0"/>
          </a:p>
        </p:txBody>
      </p:sp>
      <p:sp>
        <p:nvSpPr>
          <p:cNvPr id="6151" name="AutoShape 16"/>
          <p:cNvSpPr>
            <a:spLocks noChangeArrowheads="1"/>
          </p:cNvSpPr>
          <p:nvPr/>
        </p:nvSpPr>
        <p:spPr bwMode="auto">
          <a:xfrm>
            <a:off x="2286000" y="2438400"/>
            <a:ext cx="1981200" cy="1600200"/>
          </a:xfrm>
          <a:prstGeom prst="roundRect">
            <a:avLst>
              <a:gd name="adj" fmla="val 13194"/>
            </a:avLst>
          </a:prstGeom>
          <a:solidFill>
            <a:srgbClr val="FBFFD7"/>
          </a:solidFill>
          <a:ln w="19050">
            <a:solidFill>
              <a:srgbClr val="BACE00"/>
            </a:solidFill>
            <a:round/>
            <a:headEnd/>
            <a:tailEnd/>
          </a:ln>
        </p:spPr>
        <p:txBody>
          <a:bodyPr tIns="90000" bIns="90000"/>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Who was he?</a:t>
            </a:r>
          </a:p>
          <a:p>
            <a:pPr eaLnBrk="1" hangingPunct="1">
              <a:spcBef>
                <a:spcPct val="0"/>
              </a:spcBef>
              <a:buFontTx/>
              <a:buNone/>
            </a:pPr>
            <a:endParaRPr lang="en-GB" altLang="en-US" sz="1800"/>
          </a:p>
        </p:txBody>
      </p:sp>
      <p:sp>
        <p:nvSpPr>
          <p:cNvPr id="6152" name="AutoShape 17"/>
          <p:cNvSpPr>
            <a:spLocks noChangeArrowheads="1"/>
          </p:cNvSpPr>
          <p:nvPr/>
        </p:nvSpPr>
        <p:spPr bwMode="auto">
          <a:xfrm>
            <a:off x="609600" y="4191000"/>
            <a:ext cx="3581400" cy="2019300"/>
          </a:xfrm>
          <a:prstGeom prst="roundRect">
            <a:avLst>
              <a:gd name="adj" fmla="val 11750"/>
            </a:avLst>
          </a:prstGeom>
          <a:solidFill>
            <a:srgbClr val="FBFFD7"/>
          </a:solidFill>
          <a:ln w="19050">
            <a:solidFill>
              <a:srgbClr val="BACE00"/>
            </a:solidFill>
            <a:round/>
            <a:headEnd/>
            <a:tailEnd/>
          </a:ln>
        </p:spPr>
        <p:txBody>
          <a:bodyPr tIns="90000" bIns="90000"/>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en-US" sz="1400"/>
              <a:t>Why did take the actions he took?</a:t>
            </a:r>
          </a:p>
          <a:p>
            <a:pPr>
              <a:buFontTx/>
              <a:buNone/>
            </a:pPr>
            <a:endParaRPr lang="en-GB" altLang="en-US" sz="1400"/>
          </a:p>
          <a:p>
            <a:pPr eaLnBrk="1" hangingPunct="1">
              <a:spcBef>
                <a:spcPct val="0"/>
              </a:spcBef>
              <a:buFontTx/>
              <a:buNone/>
            </a:pPr>
            <a:endParaRPr lang="en-GB" altLang="en-US" sz="1800"/>
          </a:p>
        </p:txBody>
      </p:sp>
      <p:sp>
        <p:nvSpPr>
          <p:cNvPr id="6153" name="AutoShape 18"/>
          <p:cNvSpPr>
            <a:spLocks noChangeArrowheads="1"/>
          </p:cNvSpPr>
          <p:nvPr/>
        </p:nvSpPr>
        <p:spPr bwMode="auto">
          <a:xfrm>
            <a:off x="4495800" y="4610100"/>
            <a:ext cx="4038600" cy="1600200"/>
          </a:xfrm>
          <a:prstGeom prst="roundRect">
            <a:avLst>
              <a:gd name="adj" fmla="val 12750"/>
            </a:avLst>
          </a:prstGeom>
          <a:solidFill>
            <a:schemeClr val="bg1"/>
          </a:solidFill>
          <a:ln w="25400">
            <a:solidFill>
              <a:srgbClr val="8D9C01"/>
            </a:solidFill>
            <a:round/>
            <a:headEnd/>
            <a:tailEnd/>
          </a:ln>
        </p:spPr>
        <p:txBody>
          <a:bodyPr tIns="90000" bIns="90000"/>
          <a:lstStyle>
            <a:lvl1pPr marL="279400" indent="-2794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en-US" sz="1600" b="1" dirty="0"/>
              <a:t>FIND OUT MORE</a:t>
            </a:r>
          </a:p>
          <a:p>
            <a:r>
              <a:rPr lang="en-GB" altLang="en-US" sz="1400" dirty="0"/>
              <a:t>[Put links to movie clips, sound files or any other resources which you think are useful.]</a:t>
            </a:r>
          </a:p>
          <a:p>
            <a:r>
              <a:rPr lang="en-GB" altLang="en-US" sz="1400" dirty="0"/>
              <a:t>[Put your </a:t>
            </a:r>
            <a:r>
              <a:rPr lang="en-GB" altLang="en-US" sz="1400" dirty="0" smtClean="0"/>
              <a:t>website(s</a:t>
            </a:r>
            <a:r>
              <a:rPr lang="en-GB" altLang="en-US" sz="1400" dirty="0"/>
              <a:t>) here. Make sure you say why each site will be useful</a:t>
            </a:r>
            <a:r>
              <a:rPr lang="en-GB" altLang="en-US" sz="1400" dirty="0" smtClean="0"/>
              <a:t>. And why is it a trustworthy site?]</a:t>
            </a:r>
            <a:endParaRPr lang="en-GB" altLang="en-US" sz="1800" dirty="0"/>
          </a:p>
        </p:txBody>
      </p:sp>
      <p:pic>
        <p:nvPicPr>
          <p:cNvPr id="6154" name="Picture 19" descr="weblink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875" y="5064125"/>
            <a:ext cx="2698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20" descr="weblink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875" y="5597525"/>
            <a:ext cx="2698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AutoShape 21"/>
          <p:cNvSpPr>
            <a:spLocks noChangeArrowheads="1"/>
          </p:cNvSpPr>
          <p:nvPr/>
        </p:nvSpPr>
        <p:spPr bwMode="auto">
          <a:xfrm>
            <a:off x="4495800" y="2438400"/>
            <a:ext cx="4038600" cy="990600"/>
          </a:xfrm>
          <a:prstGeom prst="roundRect">
            <a:avLst>
              <a:gd name="adj" fmla="val 19551"/>
            </a:avLst>
          </a:prstGeom>
          <a:solidFill>
            <a:srgbClr val="FBFFD7"/>
          </a:solidFill>
          <a:ln w="19050">
            <a:solidFill>
              <a:srgbClr val="BACE00"/>
            </a:solidFill>
            <a:round/>
            <a:headEnd/>
            <a:tailEnd/>
          </a:ln>
        </p:spPr>
        <p:txBody>
          <a:bodyPr tIns="90000" bIns="90000"/>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400"/>
              <a:t>What did he do?</a:t>
            </a:r>
          </a:p>
        </p:txBody>
      </p:sp>
      <p:sp>
        <p:nvSpPr>
          <p:cNvPr id="6157" name="AutoShape 26"/>
          <p:cNvSpPr>
            <a:spLocks noChangeArrowheads="1"/>
          </p:cNvSpPr>
          <p:nvPr/>
        </p:nvSpPr>
        <p:spPr bwMode="auto">
          <a:xfrm>
            <a:off x="4495800" y="3524250"/>
            <a:ext cx="4038600" cy="990600"/>
          </a:xfrm>
          <a:prstGeom prst="roundRect">
            <a:avLst>
              <a:gd name="adj" fmla="val 19551"/>
            </a:avLst>
          </a:prstGeom>
          <a:solidFill>
            <a:srgbClr val="FBFFD7"/>
          </a:solidFill>
          <a:ln w="19050">
            <a:solidFill>
              <a:srgbClr val="BACE00"/>
            </a:solidFill>
            <a:round/>
            <a:headEnd/>
            <a:tailEnd/>
          </a:ln>
        </p:spPr>
        <p:txBody>
          <a:bodyPr tIns="90000" bIns="90000"/>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en-US" sz="1400"/>
              <a:t>Why did his actions matter?</a:t>
            </a: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11"/>
          <p:cNvSpPr>
            <a:spLocks noChangeArrowheads="1"/>
          </p:cNvSpPr>
          <p:nvPr/>
        </p:nvSpPr>
        <p:spPr bwMode="auto">
          <a:xfrm>
            <a:off x="187325" y="1524000"/>
            <a:ext cx="8763000" cy="4953000"/>
          </a:xfrm>
          <a:prstGeom prst="roundRect">
            <a:avLst>
              <a:gd name="adj" fmla="val 7847"/>
            </a:avLst>
          </a:prstGeom>
          <a:gradFill rotWithShape="0">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7181" name="AutoShape 13"/>
          <p:cNvSpPr>
            <a:spLocks noChangeArrowheads="1"/>
          </p:cNvSpPr>
          <p:nvPr/>
        </p:nvSpPr>
        <p:spPr bwMode="auto">
          <a:xfrm>
            <a:off x="377825" y="1714500"/>
            <a:ext cx="8382000" cy="4572000"/>
          </a:xfrm>
          <a:prstGeom prst="roundRect">
            <a:avLst>
              <a:gd name="adj" fmla="val 7259"/>
            </a:avLst>
          </a:prstGeom>
          <a:gradFill rotWithShape="0">
            <a:gsLst>
              <a:gs pos="0">
                <a:schemeClr val="bg1">
                  <a:gamma/>
                  <a:tint val="63529"/>
                  <a:invGamma/>
                </a:schemeClr>
              </a:gs>
              <a:gs pos="100000">
                <a:schemeClr val="bg1"/>
              </a:gs>
            </a:gsLst>
            <a:path path="shape">
              <a:fillToRect l="50000" t="50000" r="50000" b="50000"/>
            </a:path>
          </a:gradFill>
          <a:ln w="9525">
            <a:solidFill>
              <a:schemeClr val="tx1"/>
            </a:solidFill>
            <a:round/>
            <a:headEnd/>
            <a:tailEnd/>
          </a:ln>
          <a:effectLst/>
        </p:spPr>
        <p:txBody>
          <a:bodyPr wrap="none" anchor="ctr"/>
          <a:lstStyle/>
          <a:p>
            <a:pPr>
              <a:defRPr/>
            </a:pPr>
            <a:endParaRPr lang="en-GB"/>
          </a:p>
        </p:txBody>
      </p:sp>
      <p:sp>
        <p:nvSpPr>
          <p:cNvPr id="6148" name="Title 1"/>
          <p:cNvSpPr>
            <a:spLocks noGrp="1"/>
          </p:cNvSpPr>
          <p:nvPr>
            <p:ph type="title" idx="4294967295"/>
          </p:nvPr>
        </p:nvSpPr>
        <p:spPr>
          <a:xfrm>
            <a:off x="496888" y="1797050"/>
            <a:ext cx="8113712" cy="641350"/>
          </a:xfrm>
          <a:prstGeom prst="rect">
            <a:avLst/>
          </a:prstGeom>
        </p:spPr>
        <p:txBody>
          <a:bodyPr anchor="t"/>
          <a:lstStyle/>
          <a:p>
            <a:r>
              <a:rPr lang="en-GB" altLang="en-US" sz="1800" dirty="0" smtClean="0">
                <a:solidFill>
                  <a:schemeClr val="bg2"/>
                </a:solidFill>
                <a:latin typeface="Arial Black" panose="020B0A04020102020204" pitchFamily="34" charset="0"/>
              </a:rPr>
              <a:t>Cold War Leaders 1945-65 Hall of Fame: </a:t>
            </a:r>
          </a:p>
        </p:txBody>
      </p:sp>
      <p:pic>
        <p:nvPicPr>
          <p:cNvPr id="6149"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457450"/>
            <a:ext cx="15509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Placeholder 3"/>
          <p:cNvSpPr txBox="1">
            <a:spLocks/>
          </p:cNvSpPr>
          <p:nvPr/>
        </p:nvSpPr>
        <p:spPr bwMode="auto">
          <a:xfrm>
            <a:off x="609600" y="2743200"/>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400" b="1" dirty="0" smtClean="0"/>
              <a:t>[</a:t>
            </a:r>
            <a:r>
              <a:rPr lang="en-GB" altLang="en-US" sz="1400" b="1" dirty="0"/>
              <a:t>Place </a:t>
            </a:r>
            <a:r>
              <a:rPr lang="en-GB" altLang="en-US" sz="1400" b="1" dirty="0" smtClean="0"/>
              <a:t>an image here from the resource or a copyright-free internet image]</a:t>
            </a:r>
            <a:endParaRPr lang="en-GB" altLang="en-US" sz="1400" b="1" dirty="0"/>
          </a:p>
          <a:p>
            <a:pPr algn="ctr" eaLnBrk="1" hangingPunct="1">
              <a:spcBef>
                <a:spcPct val="0"/>
              </a:spcBef>
              <a:buFontTx/>
              <a:buNone/>
            </a:pPr>
            <a:endParaRPr lang="en-GB" altLang="en-US" sz="1400" b="1" dirty="0"/>
          </a:p>
          <a:p>
            <a:pPr eaLnBrk="1" hangingPunct="1">
              <a:spcBef>
                <a:spcPct val="0"/>
              </a:spcBef>
              <a:buFontTx/>
              <a:buNone/>
            </a:pPr>
            <a:endParaRPr lang="en-GB" altLang="en-US" sz="1400" b="1" dirty="0"/>
          </a:p>
        </p:txBody>
      </p:sp>
      <p:sp>
        <p:nvSpPr>
          <p:cNvPr id="6151" name="AutoShape 16"/>
          <p:cNvSpPr>
            <a:spLocks noChangeArrowheads="1"/>
          </p:cNvSpPr>
          <p:nvPr/>
        </p:nvSpPr>
        <p:spPr bwMode="auto">
          <a:xfrm>
            <a:off x="2286000" y="2438400"/>
            <a:ext cx="1981200" cy="1600200"/>
          </a:xfrm>
          <a:prstGeom prst="roundRect">
            <a:avLst>
              <a:gd name="adj" fmla="val 13194"/>
            </a:avLst>
          </a:prstGeom>
          <a:solidFill>
            <a:srgbClr val="FBFFD7"/>
          </a:solidFill>
          <a:ln w="19050">
            <a:solidFill>
              <a:srgbClr val="BACE00"/>
            </a:solidFill>
            <a:round/>
            <a:headEnd/>
            <a:tailEnd/>
          </a:ln>
        </p:spPr>
        <p:txBody>
          <a:bodyPr tIns="90000" bIns="90000"/>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Who was he?</a:t>
            </a:r>
          </a:p>
          <a:p>
            <a:pPr eaLnBrk="1" hangingPunct="1">
              <a:spcBef>
                <a:spcPct val="0"/>
              </a:spcBef>
              <a:buFontTx/>
              <a:buNone/>
            </a:pPr>
            <a:endParaRPr lang="en-GB" altLang="en-US" sz="1800"/>
          </a:p>
        </p:txBody>
      </p:sp>
      <p:sp>
        <p:nvSpPr>
          <p:cNvPr id="6152" name="AutoShape 17"/>
          <p:cNvSpPr>
            <a:spLocks noChangeArrowheads="1"/>
          </p:cNvSpPr>
          <p:nvPr/>
        </p:nvSpPr>
        <p:spPr bwMode="auto">
          <a:xfrm>
            <a:off x="609600" y="4191000"/>
            <a:ext cx="3581400" cy="2019300"/>
          </a:xfrm>
          <a:prstGeom prst="roundRect">
            <a:avLst>
              <a:gd name="adj" fmla="val 11750"/>
            </a:avLst>
          </a:prstGeom>
          <a:solidFill>
            <a:srgbClr val="FBFFD7"/>
          </a:solidFill>
          <a:ln w="19050">
            <a:solidFill>
              <a:srgbClr val="BACE00"/>
            </a:solidFill>
            <a:round/>
            <a:headEnd/>
            <a:tailEnd/>
          </a:ln>
        </p:spPr>
        <p:txBody>
          <a:bodyPr tIns="90000" bIns="90000"/>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en-US" sz="1400"/>
              <a:t>Why did take the actions he took?</a:t>
            </a:r>
          </a:p>
          <a:p>
            <a:pPr>
              <a:buFontTx/>
              <a:buNone/>
            </a:pPr>
            <a:endParaRPr lang="en-GB" altLang="en-US" sz="1400"/>
          </a:p>
          <a:p>
            <a:pPr eaLnBrk="1" hangingPunct="1">
              <a:spcBef>
                <a:spcPct val="0"/>
              </a:spcBef>
              <a:buFontTx/>
              <a:buNone/>
            </a:pPr>
            <a:endParaRPr lang="en-GB" altLang="en-US" sz="1800"/>
          </a:p>
        </p:txBody>
      </p:sp>
      <p:sp>
        <p:nvSpPr>
          <p:cNvPr id="6153" name="AutoShape 18"/>
          <p:cNvSpPr>
            <a:spLocks noChangeArrowheads="1"/>
          </p:cNvSpPr>
          <p:nvPr/>
        </p:nvSpPr>
        <p:spPr bwMode="auto">
          <a:xfrm>
            <a:off x="4495800" y="4610100"/>
            <a:ext cx="4038600" cy="1600200"/>
          </a:xfrm>
          <a:prstGeom prst="roundRect">
            <a:avLst>
              <a:gd name="adj" fmla="val 12750"/>
            </a:avLst>
          </a:prstGeom>
          <a:solidFill>
            <a:schemeClr val="bg1"/>
          </a:solidFill>
          <a:ln w="25400">
            <a:solidFill>
              <a:srgbClr val="8D9C01"/>
            </a:solidFill>
            <a:round/>
            <a:headEnd/>
            <a:tailEnd/>
          </a:ln>
        </p:spPr>
        <p:txBody>
          <a:bodyPr tIns="90000" bIns="90000"/>
          <a:lstStyle>
            <a:lvl1pPr marL="279400" indent="-2794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en-US" sz="1600" b="1" dirty="0"/>
              <a:t>FIND OUT MORE</a:t>
            </a:r>
          </a:p>
          <a:p>
            <a:r>
              <a:rPr lang="en-GB" altLang="en-US" sz="1400" dirty="0"/>
              <a:t>[Put links to movie clips, sound files or any other resources which you think are useful.]</a:t>
            </a:r>
          </a:p>
          <a:p>
            <a:r>
              <a:rPr lang="en-GB" altLang="en-US" sz="1400" dirty="0"/>
              <a:t>[Put your </a:t>
            </a:r>
            <a:r>
              <a:rPr lang="en-GB" altLang="en-US" sz="1400" dirty="0" smtClean="0"/>
              <a:t>website(s</a:t>
            </a:r>
            <a:r>
              <a:rPr lang="en-GB" altLang="en-US" sz="1400" dirty="0"/>
              <a:t>) here. Make sure you say why each site will be useful</a:t>
            </a:r>
            <a:r>
              <a:rPr lang="en-GB" altLang="en-US" sz="1400" dirty="0" smtClean="0"/>
              <a:t>. And why is it a trustworthy site?]</a:t>
            </a:r>
            <a:endParaRPr lang="en-GB" altLang="en-US" sz="1800" dirty="0"/>
          </a:p>
        </p:txBody>
      </p:sp>
      <p:pic>
        <p:nvPicPr>
          <p:cNvPr id="6154" name="Picture 19" descr="weblink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875" y="5064125"/>
            <a:ext cx="2698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20" descr="weblink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875" y="5597525"/>
            <a:ext cx="2698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AutoShape 21"/>
          <p:cNvSpPr>
            <a:spLocks noChangeArrowheads="1"/>
          </p:cNvSpPr>
          <p:nvPr/>
        </p:nvSpPr>
        <p:spPr bwMode="auto">
          <a:xfrm>
            <a:off x="4495800" y="2438400"/>
            <a:ext cx="4038600" cy="990600"/>
          </a:xfrm>
          <a:prstGeom prst="roundRect">
            <a:avLst>
              <a:gd name="adj" fmla="val 19551"/>
            </a:avLst>
          </a:prstGeom>
          <a:solidFill>
            <a:srgbClr val="FBFFD7"/>
          </a:solidFill>
          <a:ln w="19050">
            <a:solidFill>
              <a:srgbClr val="BACE00"/>
            </a:solidFill>
            <a:round/>
            <a:headEnd/>
            <a:tailEnd/>
          </a:ln>
        </p:spPr>
        <p:txBody>
          <a:bodyPr tIns="90000" bIns="90000"/>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400"/>
              <a:t>What did he do?</a:t>
            </a:r>
          </a:p>
        </p:txBody>
      </p:sp>
      <p:sp>
        <p:nvSpPr>
          <p:cNvPr id="6157" name="AutoShape 26"/>
          <p:cNvSpPr>
            <a:spLocks noChangeArrowheads="1"/>
          </p:cNvSpPr>
          <p:nvPr/>
        </p:nvSpPr>
        <p:spPr bwMode="auto">
          <a:xfrm>
            <a:off x="4495800" y="3524250"/>
            <a:ext cx="4038600" cy="990600"/>
          </a:xfrm>
          <a:prstGeom prst="roundRect">
            <a:avLst>
              <a:gd name="adj" fmla="val 19551"/>
            </a:avLst>
          </a:prstGeom>
          <a:solidFill>
            <a:srgbClr val="FBFFD7"/>
          </a:solidFill>
          <a:ln w="19050">
            <a:solidFill>
              <a:srgbClr val="BACE00"/>
            </a:solidFill>
            <a:round/>
            <a:headEnd/>
            <a:tailEnd/>
          </a:ln>
        </p:spPr>
        <p:txBody>
          <a:bodyPr tIns="90000" bIns="90000"/>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en-US" sz="1400"/>
              <a:t>Why did his actions matter?</a:t>
            </a:r>
          </a:p>
        </p:txBody>
      </p:sp>
    </p:spTree>
    <p:custDataLst>
      <p:tags r:id="rId1"/>
    </p:custDataLst>
    <p:extLst>
      <p:ext uri="{BB962C8B-B14F-4D97-AF65-F5344CB8AC3E}">
        <p14:creationId xmlns:p14="http://schemas.microsoft.com/office/powerpoint/2010/main" val="1186690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11"/>
          <p:cNvSpPr>
            <a:spLocks noChangeArrowheads="1"/>
          </p:cNvSpPr>
          <p:nvPr/>
        </p:nvSpPr>
        <p:spPr bwMode="auto">
          <a:xfrm>
            <a:off x="187325" y="1524000"/>
            <a:ext cx="8763000" cy="4953000"/>
          </a:xfrm>
          <a:prstGeom prst="roundRect">
            <a:avLst>
              <a:gd name="adj" fmla="val 7847"/>
            </a:avLst>
          </a:prstGeom>
          <a:gradFill rotWithShape="0">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7181" name="AutoShape 13"/>
          <p:cNvSpPr>
            <a:spLocks noChangeArrowheads="1"/>
          </p:cNvSpPr>
          <p:nvPr/>
        </p:nvSpPr>
        <p:spPr bwMode="auto">
          <a:xfrm>
            <a:off x="377825" y="1714500"/>
            <a:ext cx="8382000" cy="4572000"/>
          </a:xfrm>
          <a:prstGeom prst="roundRect">
            <a:avLst>
              <a:gd name="adj" fmla="val 7259"/>
            </a:avLst>
          </a:prstGeom>
          <a:gradFill rotWithShape="0">
            <a:gsLst>
              <a:gs pos="0">
                <a:schemeClr val="bg1">
                  <a:gamma/>
                  <a:tint val="63529"/>
                  <a:invGamma/>
                </a:schemeClr>
              </a:gs>
              <a:gs pos="100000">
                <a:schemeClr val="bg1"/>
              </a:gs>
            </a:gsLst>
            <a:path path="shape">
              <a:fillToRect l="50000" t="50000" r="50000" b="50000"/>
            </a:path>
          </a:gradFill>
          <a:ln w="9525">
            <a:solidFill>
              <a:schemeClr val="tx1"/>
            </a:solidFill>
            <a:round/>
            <a:headEnd/>
            <a:tailEnd/>
          </a:ln>
          <a:effectLst/>
        </p:spPr>
        <p:txBody>
          <a:bodyPr wrap="none" anchor="ctr"/>
          <a:lstStyle/>
          <a:p>
            <a:pPr>
              <a:defRPr/>
            </a:pPr>
            <a:endParaRPr lang="en-GB"/>
          </a:p>
        </p:txBody>
      </p:sp>
      <p:sp>
        <p:nvSpPr>
          <p:cNvPr id="6148" name="Title 1"/>
          <p:cNvSpPr>
            <a:spLocks noGrp="1"/>
          </p:cNvSpPr>
          <p:nvPr>
            <p:ph type="title" idx="4294967295"/>
          </p:nvPr>
        </p:nvSpPr>
        <p:spPr>
          <a:xfrm>
            <a:off x="496888" y="1797050"/>
            <a:ext cx="8113712" cy="641350"/>
          </a:xfrm>
          <a:prstGeom prst="rect">
            <a:avLst/>
          </a:prstGeom>
        </p:spPr>
        <p:txBody>
          <a:bodyPr anchor="t"/>
          <a:lstStyle/>
          <a:p>
            <a:r>
              <a:rPr lang="en-GB" altLang="en-US" sz="1800" dirty="0" smtClean="0">
                <a:solidFill>
                  <a:schemeClr val="bg2"/>
                </a:solidFill>
                <a:latin typeface="Arial Black" panose="020B0A04020102020204" pitchFamily="34" charset="0"/>
              </a:rPr>
              <a:t>Cold War Leaders 1945-65 Hall of Fame: </a:t>
            </a:r>
          </a:p>
        </p:txBody>
      </p:sp>
      <p:pic>
        <p:nvPicPr>
          <p:cNvPr id="6149"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457450"/>
            <a:ext cx="15509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Placeholder 3"/>
          <p:cNvSpPr txBox="1">
            <a:spLocks/>
          </p:cNvSpPr>
          <p:nvPr/>
        </p:nvSpPr>
        <p:spPr bwMode="auto">
          <a:xfrm>
            <a:off x="609600" y="2743200"/>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400" b="1" dirty="0" smtClean="0"/>
              <a:t>[</a:t>
            </a:r>
            <a:r>
              <a:rPr lang="en-GB" altLang="en-US" sz="1400" b="1" dirty="0"/>
              <a:t>Place </a:t>
            </a:r>
            <a:r>
              <a:rPr lang="en-GB" altLang="en-US" sz="1400" b="1" dirty="0" smtClean="0"/>
              <a:t>an image here from the resource or a copyright-free internet image]</a:t>
            </a:r>
            <a:endParaRPr lang="en-GB" altLang="en-US" sz="1400" b="1" dirty="0"/>
          </a:p>
          <a:p>
            <a:pPr algn="ctr" eaLnBrk="1" hangingPunct="1">
              <a:spcBef>
                <a:spcPct val="0"/>
              </a:spcBef>
              <a:buFontTx/>
              <a:buNone/>
            </a:pPr>
            <a:endParaRPr lang="en-GB" altLang="en-US" sz="1400" b="1" dirty="0"/>
          </a:p>
          <a:p>
            <a:pPr eaLnBrk="1" hangingPunct="1">
              <a:spcBef>
                <a:spcPct val="0"/>
              </a:spcBef>
              <a:buFontTx/>
              <a:buNone/>
            </a:pPr>
            <a:endParaRPr lang="en-GB" altLang="en-US" sz="1400" b="1" dirty="0"/>
          </a:p>
        </p:txBody>
      </p:sp>
      <p:sp>
        <p:nvSpPr>
          <p:cNvPr id="6151" name="AutoShape 16"/>
          <p:cNvSpPr>
            <a:spLocks noChangeArrowheads="1"/>
          </p:cNvSpPr>
          <p:nvPr/>
        </p:nvSpPr>
        <p:spPr bwMode="auto">
          <a:xfrm>
            <a:off x="2286000" y="2438400"/>
            <a:ext cx="1981200" cy="1600200"/>
          </a:xfrm>
          <a:prstGeom prst="roundRect">
            <a:avLst>
              <a:gd name="adj" fmla="val 13194"/>
            </a:avLst>
          </a:prstGeom>
          <a:solidFill>
            <a:srgbClr val="FBFFD7"/>
          </a:solidFill>
          <a:ln w="19050">
            <a:solidFill>
              <a:srgbClr val="BACE00"/>
            </a:solidFill>
            <a:round/>
            <a:headEnd/>
            <a:tailEnd/>
          </a:ln>
        </p:spPr>
        <p:txBody>
          <a:bodyPr tIns="90000" bIns="90000"/>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Who was he?</a:t>
            </a:r>
          </a:p>
          <a:p>
            <a:pPr eaLnBrk="1" hangingPunct="1">
              <a:spcBef>
                <a:spcPct val="0"/>
              </a:spcBef>
              <a:buFontTx/>
              <a:buNone/>
            </a:pPr>
            <a:endParaRPr lang="en-GB" altLang="en-US" sz="1800"/>
          </a:p>
        </p:txBody>
      </p:sp>
      <p:sp>
        <p:nvSpPr>
          <p:cNvPr id="6152" name="AutoShape 17"/>
          <p:cNvSpPr>
            <a:spLocks noChangeArrowheads="1"/>
          </p:cNvSpPr>
          <p:nvPr/>
        </p:nvSpPr>
        <p:spPr bwMode="auto">
          <a:xfrm>
            <a:off x="609600" y="4191000"/>
            <a:ext cx="3581400" cy="2019300"/>
          </a:xfrm>
          <a:prstGeom prst="roundRect">
            <a:avLst>
              <a:gd name="adj" fmla="val 11750"/>
            </a:avLst>
          </a:prstGeom>
          <a:solidFill>
            <a:srgbClr val="FBFFD7"/>
          </a:solidFill>
          <a:ln w="19050">
            <a:solidFill>
              <a:srgbClr val="BACE00"/>
            </a:solidFill>
            <a:round/>
            <a:headEnd/>
            <a:tailEnd/>
          </a:ln>
        </p:spPr>
        <p:txBody>
          <a:bodyPr tIns="90000" bIns="90000"/>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en-US" sz="1400"/>
              <a:t>Why did take the actions he took?</a:t>
            </a:r>
          </a:p>
          <a:p>
            <a:pPr>
              <a:buFontTx/>
              <a:buNone/>
            </a:pPr>
            <a:endParaRPr lang="en-GB" altLang="en-US" sz="1400"/>
          </a:p>
          <a:p>
            <a:pPr eaLnBrk="1" hangingPunct="1">
              <a:spcBef>
                <a:spcPct val="0"/>
              </a:spcBef>
              <a:buFontTx/>
              <a:buNone/>
            </a:pPr>
            <a:endParaRPr lang="en-GB" altLang="en-US" sz="1800"/>
          </a:p>
        </p:txBody>
      </p:sp>
      <p:sp>
        <p:nvSpPr>
          <p:cNvPr id="6153" name="AutoShape 18"/>
          <p:cNvSpPr>
            <a:spLocks noChangeArrowheads="1"/>
          </p:cNvSpPr>
          <p:nvPr/>
        </p:nvSpPr>
        <p:spPr bwMode="auto">
          <a:xfrm>
            <a:off x="4495800" y="4610100"/>
            <a:ext cx="4038600" cy="1600200"/>
          </a:xfrm>
          <a:prstGeom prst="roundRect">
            <a:avLst>
              <a:gd name="adj" fmla="val 12750"/>
            </a:avLst>
          </a:prstGeom>
          <a:solidFill>
            <a:schemeClr val="bg1"/>
          </a:solidFill>
          <a:ln w="25400">
            <a:solidFill>
              <a:srgbClr val="8D9C01"/>
            </a:solidFill>
            <a:round/>
            <a:headEnd/>
            <a:tailEnd/>
          </a:ln>
        </p:spPr>
        <p:txBody>
          <a:bodyPr tIns="90000" bIns="90000"/>
          <a:lstStyle>
            <a:lvl1pPr marL="279400" indent="-2794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en-US" sz="1600" b="1" dirty="0"/>
              <a:t>FIND OUT MORE</a:t>
            </a:r>
          </a:p>
          <a:p>
            <a:r>
              <a:rPr lang="en-GB" altLang="en-US" sz="1400" dirty="0"/>
              <a:t>[Put links to movie clips, sound files or any other resources which you think are useful.]</a:t>
            </a:r>
          </a:p>
          <a:p>
            <a:r>
              <a:rPr lang="en-GB" altLang="en-US" sz="1400" dirty="0"/>
              <a:t>[Put your </a:t>
            </a:r>
            <a:r>
              <a:rPr lang="en-GB" altLang="en-US" sz="1400" dirty="0" smtClean="0"/>
              <a:t>website(s</a:t>
            </a:r>
            <a:r>
              <a:rPr lang="en-GB" altLang="en-US" sz="1400" dirty="0"/>
              <a:t>) here. Make sure you say why each site will be useful</a:t>
            </a:r>
            <a:r>
              <a:rPr lang="en-GB" altLang="en-US" sz="1400" dirty="0" smtClean="0"/>
              <a:t>. And why is it a trustworthy site?]</a:t>
            </a:r>
            <a:endParaRPr lang="en-GB" altLang="en-US" sz="1800" dirty="0"/>
          </a:p>
        </p:txBody>
      </p:sp>
      <p:pic>
        <p:nvPicPr>
          <p:cNvPr id="6154" name="Picture 19" descr="weblink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875" y="5064125"/>
            <a:ext cx="2698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20" descr="weblink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875" y="5597525"/>
            <a:ext cx="2698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AutoShape 21"/>
          <p:cNvSpPr>
            <a:spLocks noChangeArrowheads="1"/>
          </p:cNvSpPr>
          <p:nvPr/>
        </p:nvSpPr>
        <p:spPr bwMode="auto">
          <a:xfrm>
            <a:off x="4495800" y="2438400"/>
            <a:ext cx="4038600" cy="990600"/>
          </a:xfrm>
          <a:prstGeom prst="roundRect">
            <a:avLst>
              <a:gd name="adj" fmla="val 19551"/>
            </a:avLst>
          </a:prstGeom>
          <a:solidFill>
            <a:srgbClr val="FBFFD7"/>
          </a:solidFill>
          <a:ln w="19050">
            <a:solidFill>
              <a:srgbClr val="BACE00"/>
            </a:solidFill>
            <a:round/>
            <a:headEnd/>
            <a:tailEnd/>
          </a:ln>
        </p:spPr>
        <p:txBody>
          <a:bodyPr tIns="90000" bIns="90000"/>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400"/>
              <a:t>What did he do?</a:t>
            </a:r>
          </a:p>
        </p:txBody>
      </p:sp>
      <p:sp>
        <p:nvSpPr>
          <p:cNvPr id="6157" name="AutoShape 26"/>
          <p:cNvSpPr>
            <a:spLocks noChangeArrowheads="1"/>
          </p:cNvSpPr>
          <p:nvPr/>
        </p:nvSpPr>
        <p:spPr bwMode="auto">
          <a:xfrm>
            <a:off x="4495800" y="3524250"/>
            <a:ext cx="4038600" cy="990600"/>
          </a:xfrm>
          <a:prstGeom prst="roundRect">
            <a:avLst>
              <a:gd name="adj" fmla="val 19551"/>
            </a:avLst>
          </a:prstGeom>
          <a:solidFill>
            <a:srgbClr val="FBFFD7"/>
          </a:solidFill>
          <a:ln w="19050">
            <a:solidFill>
              <a:srgbClr val="BACE00"/>
            </a:solidFill>
            <a:round/>
            <a:headEnd/>
            <a:tailEnd/>
          </a:ln>
        </p:spPr>
        <p:txBody>
          <a:bodyPr tIns="90000" bIns="90000"/>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en-US" sz="1400"/>
              <a:t>Why did his actions matter?</a:t>
            </a:r>
          </a:p>
        </p:txBody>
      </p:sp>
    </p:spTree>
    <p:custDataLst>
      <p:tags r:id="rId1"/>
    </p:custDataLst>
    <p:extLst>
      <p:ext uri="{BB962C8B-B14F-4D97-AF65-F5344CB8AC3E}">
        <p14:creationId xmlns:p14="http://schemas.microsoft.com/office/powerpoint/2010/main" val="1246406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11"/>
          <p:cNvSpPr>
            <a:spLocks noChangeArrowheads="1"/>
          </p:cNvSpPr>
          <p:nvPr/>
        </p:nvSpPr>
        <p:spPr bwMode="auto">
          <a:xfrm>
            <a:off x="187325" y="1524000"/>
            <a:ext cx="8763000" cy="4953000"/>
          </a:xfrm>
          <a:prstGeom prst="roundRect">
            <a:avLst>
              <a:gd name="adj" fmla="val 7847"/>
            </a:avLst>
          </a:prstGeom>
          <a:gradFill rotWithShape="0">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7181" name="AutoShape 13"/>
          <p:cNvSpPr>
            <a:spLocks noChangeArrowheads="1"/>
          </p:cNvSpPr>
          <p:nvPr/>
        </p:nvSpPr>
        <p:spPr bwMode="auto">
          <a:xfrm>
            <a:off x="377825" y="1714500"/>
            <a:ext cx="8382000" cy="4572000"/>
          </a:xfrm>
          <a:prstGeom prst="roundRect">
            <a:avLst>
              <a:gd name="adj" fmla="val 7259"/>
            </a:avLst>
          </a:prstGeom>
          <a:gradFill rotWithShape="0">
            <a:gsLst>
              <a:gs pos="0">
                <a:schemeClr val="bg1">
                  <a:gamma/>
                  <a:tint val="63529"/>
                  <a:invGamma/>
                </a:schemeClr>
              </a:gs>
              <a:gs pos="100000">
                <a:schemeClr val="bg1"/>
              </a:gs>
            </a:gsLst>
            <a:path path="shape">
              <a:fillToRect l="50000" t="50000" r="50000" b="50000"/>
            </a:path>
          </a:gradFill>
          <a:ln w="9525">
            <a:solidFill>
              <a:schemeClr val="tx1"/>
            </a:solidFill>
            <a:round/>
            <a:headEnd/>
            <a:tailEnd/>
          </a:ln>
          <a:effectLst/>
        </p:spPr>
        <p:txBody>
          <a:bodyPr wrap="none" anchor="ctr"/>
          <a:lstStyle/>
          <a:p>
            <a:pPr>
              <a:defRPr/>
            </a:pPr>
            <a:endParaRPr lang="en-GB"/>
          </a:p>
        </p:txBody>
      </p:sp>
      <p:sp>
        <p:nvSpPr>
          <p:cNvPr id="6148" name="Title 1"/>
          <p:cNvSpPr>
            <a:spLocks noGrp="1"/>
          </p:cNvSpPr>
          <p:nvPr>
            <p:ph type="title" idx="4294967295"/>
          </p:nvPr>
        </p:nvSpPr>
        <p:spPr>
          <a:xfrm>
            <a:off x="496888" y="1797050"/>
            <a:ext cx="8113712" cy="641350"/>
          </a:xfrm>
          <a:prstGeom prst="rect">
            <a:avLst/>
          </a:prstGeom>
        </p:spPr>
        <p:txBody>
          <a:bodyPr anchor="t"/>
          <a:lstStyle/>
          <a:p>
            <a:r>
              <a:rPr lang="en-GB" altLang="en-US" sz="1800" dirty="0" smtClean="0">
                <a:solidFill>
                  <a:schemeClr val="bg2"/>
                </a:solidFill>
                <a:latin typeface="Arial Black" panose="020B0A04020102020204" pitchFamily="34" charset="0"/>
              </a:rPr>
              <a:t>Cold War Leaders 1945-65 Hall of Fame: </a:t>
            </a:r>
          </a:p>
        </p:txBody>
      </p:sp>
      <p:pic>
        <p:nvPicPr>
          <p:cNvPr id="6149"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457450"/>
            <a:ext cx="15509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Placeholder 3"/>
          <p:cNvSpPr txBox="1">
            <a:spLocks/>
          </p:cNvSpPr>
          <p:nvPr/>
        </p:nvSpPr>
        <p:spPr bwMode="auto">
          <a:xfrm>
            <a:off x="609600" y="2743200"/>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400" b="1" dirty="0" smtClean="0"/>
              <a:t>[</a:t>
            </a:r>
            <a:r>
              <a:rPr lang="en-GB" altLang="en-US" sz="1400" b="1" dirty="0"/>
              <a:t>Place </a:t>
            </a:r>
            <a:r>
              <a:rPr lang="en-GB" altLang="en-US" sz="1400" b="1" dirty="0" smtClean="0"/>
              <a:t>an image here from the resource or a copyright-free internet image]</a:t>
            </a:r>
            <a:endParaRPr lang="en-GB" altLang="en-US" sz="1400" b="1" dirty="0"/>
          </a:p>
          <a:p>
            <a:pPr algn="ctr" eaLnBrk="1" hangingPunct="1">
              <a:spcBef>
                <a:spcPct val="0"/>
              </a:spcBef>
              <a:buFontTx/>
              <a:buNone/>
            </a:pPr>
            <a:endParaRPr lang="en-GB" altLang="en-US" sz="1400" b="1" dirty="0"/>
          </a:p>
          <a:p>
            <a:pPr eaLnBrk="1" hangingPunct="1">
              <a:spcBef>
                <a:spcPct val="0"/>
              </a:spcBef>
              <a:buFontTx/>
              <a:buNone/>
            </a:pPr>
            <a:endParaRPr lang="en-GB" altLang="en-US" sz="1400" b="1" dirty="0"/>
          </a:p>
        </p:txBody>
      </p:sp>
      <p:sp>
        <p:nvSpPr>
          <p:cNvPr id="6151" name="AutoShape 16"/>
          <p:cNvSpPr>
            <a:spLocks noChangeArrowheads="1"/>
          </p:cNvSpPr>
          <p:nvPr/>
        </p:nvSpPr>
        <p:spPr bwMode="auto">
          <a:xfrm>
            <a:off x="2286000" y="2438400"/>
            <a:ext cx="1981200" cy="1600200"/>
          </a:xfrm>
          <a:prstGeom prst="roundRect">
            <a:avLst>
              <a:gd name="adj" fmla="val 13194"/>
            </a:avLst>
          </a:prstGeom>
          <a:solidFill>
            <a:srgbClr val="FBFFD7"/>
          </a:solidFill>
          <a:ln w="19050">
            <a:solidFill>
              <a:srgbClr val="BACE00"/>
            </a:solidFill>
            <a:round/>
            <a:headEnd/>
            <a:tailEnd/>
          </a:ln>
        </p:spPr>
        <p:txBody>
          <a:bodyPr tIns="90000" bIns="90000"/>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Who was he?</a:t>
            </a:r>
          </a:p>
          <a:p>
            <a:pPr eaLnBrk="1" hangingPunct="1">
              <a:spcBef>
                <a:spcPct val="0"/>
              </a:spcBef>
              <a:buFontTx/>
              <a:buNone/>
            </a:pPr>
            <a:endParaRPr lang="en-GB" altLang="en-US" sz="1800"/>
          </a:p>
        </p:txBody>
      </p:sp>
      <p:sp>
        <p:nvSpPr>
          <p:cNvPr id="6152" name="AutoShape 17"/>
          <p:cNvSpPr>
            <a:spLocks noChangeArrowheads="1"/>
          </p:cNvSpPr>
          <p:nvPr/>
        </p:nvSpPr>
        <p:spPr bwMode="auto">
          <a:xfrm>
            <a:off x="609600" y="4191000"/>
            <a:ext cx="3581400" cy="2019300"/>
          </a:xfrm>
          <a:prstGeom prst="roundRect">
            <a:avLst>
              <a:gd name="adj" fmla="val 11750"/>
            </a:avLst>
          </a:prstGeom>
          <a:solidFill>
            <a:srgbClr val="FBFFD7"/>
          </a:solidFill>
          <a:ln w="19050">
            <a:solidFill>
              <a:srgbClr val="BACE00"/>
            </a:solidFill>
            <a:round/>
            <a:headEnd/>
            <a:tailEnd/>
          </a:ln>
        </p:spPr>
        <p:txBody>
          <a:bodyPr tIns="90000" bIns="90000"/>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en-US" sz="1400"/>
              <a:t>Why did take the actions he took?</a:t>
            </a:r>
          </a:p>
          <a:p>
            <a:pPr>
              <a:buFontTx/>
              <a:buNone/>
            </a:pPr>
            <a:endParaRPr lang="en-GB" altLang="en-US" sz="1400"/>
          </a:p>
          <a:p>
            <a:pPr eaLnBrk="1" hangingPunct="1">
              <a:spcBef>
                <a:spcPct val="0"/>
              </a:spcBef>
              <a:buFontTx/>
              <a:buNone/>
            </a:pPr>
            <a:endParaRPr lang="en-GB" altLang="en-US" sz="1800"/>
          </a:p>
        </p:txBody>
      </p:sp>
      <p:sp>
        <p:nvSpPr>
          <p:cNvPr id="6153" name="AutoShape 18"/>
          <p:cNvSpPr>
            <a:spLocks noChangeArrowheads="1"/>
          </p:cNvSpPr>
          <p:nvPr/>
        </p:nvSpPr>
        <p:spPr bwMode="auto">
          <a:xfrm>
            <a:off x="4495800" y="4610100"/>
            <a:ext cx="4038600" cy="1600200"/>
          </a:xfrm>
          <a:prstGeom prst="roundRect">
            <a:avLst>
              <a:gd name="adj" fmla="val 12750"/>
            </a:avLst>
          </a:prstGeom>
          <a:solidFill>
            <a:schemeClr val="bg1"/>
          </a:solidFill>
          <a:ln w="25400">
            <a:solidFill>
              <a:srgbClr val="8D9C01"/>
            </a:solidFill>
            <a:round/>
            <a:headEnd/>
            <a:tailEnd/>
          </a:ln>
        </p:spPr>
        <p:txBody>
          <a:bodyPr tIns="90000" bIns="90000"/>
          <a:lstStyle>
            <a:lvl1pPr marL="279400" indent="-2794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en-US" sz="1600" b="1" dirty="0"/>
              <a:t>FIND OUT MORE</a:t>
            </a:r>
          </a:p>
          <a:p>
            <a:r>
              <a:rPr lang="en-GB" altLang="en-US" sz="1400" dirty="0"/>
              <a:t>[Put links to movie clips, sound files or any other resources which you think are useful.]</a:t>
            </a:r>
          </a:p>
          <a:p>
            <a:r>
              <a:rPr lang="en-GB" altLang="en-US" sz="1400" dirty="0"/>
              <a:t>[Put your </a:t>
            </a:r>
            <a:r>
              <a:rPr lang="en-GB" altLang="en-US" sz="1400" dirty="0" smtClean="0"/>
              <a:t>website(s</a:t>
            </a:r>
            <a:r>
              <a:rPr lang="en-GB" altLang="en-US" sz="1400" dirty="0"/>
              <a:t>) here. Make sure you say why each site will be useful</a:t>
            </a:r>
            <a:r>
              <a:rPr lang="en-GB" altLang="en-US" sz="1400" dirty="0" smtClean="0"/>
              <a:t>. And why is it a trustworthy site?]</a:t>
            </a:r>
            <a:endParaRPr lang="en-GB" altLang="en-US" sz="1800" dirty="0"/>
          </a:p>
        </p:txBody>
      </p:sp>
      <p:pic>
        <p:nvPicPr>
          <p:cNvPr id="6154" name="Picture 19" descr="weblink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875" y="5064125"/>
            <a:ext cx="2698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20" descr="weblink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875" y="5597525"/>
            <a:ext cx="2698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AutoShape 21"/>
          <p:cNvSpPr>
            <a:spLocks noChangeArrowheads="1"/>
          </p:cNvSpPr>
          <p:nvPr/>
        </p:nvSpPr>
        <p:spPr bwMode="auto">
          <a:xfrm>
            <a:off x="4495800" y="2438400"/>
            <a:ext cx="4038600" cy="990600"/>
          </a:xfrm>
          <a:prstGeom prst="roundRect">
            <a:avLst>
              <a:gd name="adj" fmla="val 19551"/>
            </a:avLst>
          </a:prstGeom>
          <a:solidFill>
            <a:srgbClr val="FBFFD7"/>
          </a:solidFill>
          <a:ln w="19050">
            <a:solidFill>
              <a:srgbClr val="BACE00"/>
            </a:solidFill>
            <a:round/>
            <a:headEnd/>
            <a:tailEnd/>
          </a:ln>
        </p:spPr>
        <p:txBody>
          <a:bodyPr tIns="90000" bIns="90000"/>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400"/>
              <a:t>What did he do?</a:t>
            </a:r>
          </a:p>
        </p:txBody>
      </p:sp>
      <p:sp>
        <p:nvSpPr>
          <p:cNvPr id="6157" name="AutoShape 26"/>
          <p:cNvSpPr>
            <a:spLocks noChangeArrowheads="1"/>
          </p:cNvSpPr>
          <p:nvPr/>
        </p:nvSpPr>
        <p:spPr bwMode="auto">
          <a:xfrm>
            <a:off x="4495800" y="3524250"/>
            <a:ext cx="4038600" cy="990600"/>
          </a:xfrm>
          <a:prstGeom prst="roundRect">
            <a:avLst>
              <a:gd name="adj" fmla="val 19551"/>
            </a:avLst>
          </a:prstGeom>
          <a:solidFill>
            <a:srgbClr val="FBFFD7"/>
          </a:solidFill>
          <a:ln w="19050">
            <a:solidFill>
              <a:srgbClr val="BACE00"/>
            </a:solidFill>
            <a:round/>
            <a:headEnd/>
            <a:tailEnd/>
          </a:ln>
        </p:spPr>
        <p:txBody>
          <a:bodyPr tIns="90000" bIns="90000"/>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en-US" sz="1400"/>
              <a:t>Why did his actions matter?</a:t>
            </a:r>
          </a:p>
        </p:txBody>
      </p:sp>
    </p:spTree>
    <p:custDataLst>
      <p:tags r:id="rId1"/>
    </p:custDataLst>
    <p:extLst>
      <p:ext uri="{BB962C8B-B14F-4D97-AF65-F5344CB8AC3E}">
        <p14:creationId xmlns:p14="http://schemas.microsoft.com/office/powerpoint/2010/main" val="3746962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11"/>
          <p:cNvSpPr>
            <a:spLocks noChangeArrowheads="1"/>
          </p:cNvSpPr>
          <p:nvPr/>
        </p:nvSpPr>
        <p:spPr bwMode="auto">
          <a:xfrm>
            <a:off x="187325" y="1524000"/>
            <a:ext cx="8763000" cy="4953000"/>
          </a:xfrm>
          <a:prstGeom prst="roundRect">
            <a:avLst>
              <a:gd name="adj" fmla="val 7847"/>
            </a:avLst>
          </a:prstGeom>
          <a:gradFill rotWithShape="0">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7181" name="AutoShape 13"/>
          <p:cNvSpPr>
            <a:spLocks noChangeArrowheads="1"/>
          </p:cNvSpPr>
          <p:nvPr/>
        </p:nvSpPr>
        <p:spPr bwMode="auto">
          <a:xfrm>
            <a:off x="377825" y="1714500"/>
            <a:ext cx="8382000" cy="4572000"/>
          </a:xfrm>
          <a:prstGeom prst="roundRect">
            <a:avLst>
              <a:gd name="adj" fmla="val 7259"/>
            </a:avLst>
          </a:prstGeom>
          <a:gradFill rotWithShape="0">
            <a:gsLst>
              <a:gs pos="0">
                <a:schemeClr val="bg1">
                  <a:gamma/>
                  <a:tint val="63529"/>
                  <a:invGamma/>
                </a:schemeClr>
              </a:gs>
              <a:gs pos="100000">
                <a:schemeClr val="bg1"/>
              </a:gs>
            </a:gsLst>
            <a:path path="shape">
              <a:fillToRect l="50000" t="50000" r="50000" b="50000"/>
            </a:path>
          </a:gradFill>
          <a:ln w="9525">
            <a:solidFill>
              <a:schemeClr val="tx1"/>
            </a:solidFill>
            <a:round/>
            <a:headEnd/>
            <a:tailEnd/>
          </a:ln>
          <a:effectLst/>
        </p:spPr>
        <p:txBody>
          <a:bodyPr wrap="none" anchor="ctr"/>
          <a:lstStyle/>
          <a:p>
            <a:pPr>
              <a:defRPr/>
            </a:pPr>
            <a:endParaRPr lang="en-GB"/>
          </a:p>
        </p:txBody>
      </p:sp>
      <p:sp>
        <p:nvSpPr>
          <p:cNvPr id="6148" name="Title 1"/>
          <p:cNvSpPr>
            <a:spLocks noGrp="1"/>
          </p:cNvSpPr>
          <p:nvPr>
            <p:ph type="title" idx="4294967295"/>
          </p:nvPr>
        </p:nvSpPr>
        <p:spPr>
          <a:xfrm>
            <a:off x="496888" y="1797050"/>
            <a:ext cx="8113712" cy="641350"/>
          </a:xfrm>
          <a:prstGeom prst="rect">
            <a:avLst/>
          </a:prstGeom>
        </p:spPr>
        <p:txBody>
          <a:bodyPr anchor="t"/>
          <a:lstStyle/>
          <a:p>
            <a:r>
              <a:rPr lang="en-GB" altLang="en-US" sz="1800" dirty="0" smtClean="0">
                <a:solidFill>
                  <a:schemeClr val="bg2"/>
                </a:solidFill>
                <a:latin typeface="Arial Black" panose="020B0A04020102020204" pitchFamily="34" charset="0"/>
              </a:rPr>
              <a:t>Cold War Leaders 1945-65 Hall of Fame: </a:t>
            </a:r>
          </a:p>
        </p:txBody>
      </p:sp>
      <p:pic>
        <p:nvPicPr>
          <p:cNvPr id="6149"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457450"/>
            <a:ext cx="15509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Placeholder 3"/>
          <p:cNvSpPr txBox="1">
            <a:spLocks/>
          </p:cNvSpPr>
          <p:nvPr/>
        </p:nvSpPr>
        <p:spPr bwMode="auto">
          <a:xfrm>
            <a:off x="609600" y="2743200"/>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400" b="1" dirty="0" smtClean="0"/>
              <a:t>[</a:t>
            </a:r>
            <a:r>
              <a:rPr lang="en-GB" altLang="en-US" sz="1400" b="1" dirty="0"/>
              <a:t>Place </a:t>
            </a:r>
            <a:r>
              <a:rPr lang="en-GB" altLang="en-US" sz="1400" b="1" dirty="0" smtClean="0"/>
              <a:t>an image here from the resource or a copyright-free internet image]</a:t>
            </a:r>
            <a:endParaRPr lang="en-GB" altLang="en-US" sz="1400" b="1" dirty="0"/>
          </a:p>
          <a:p>
            <a:pPr algn="ctr" eaLnBrk="1" hangingPunct="1">
              <a:spcBef>
                <a:spcPct val="0"/>
              </a:spcBef>
              <a:buFontTx/>
              <a:buNone/>
            </a:pPr>
            <a:endParaRPr lang="en-GB" altLang="en-US" sz="1400" b="1" dirty="0"/>
          </a:p>
          <a:p>
            <a:pPr eaLnBrk="1" hangingPunct="1">
              <a:spcBef>
                <a:spcPct val="0"/>
              </a:spcBef>
              <a:buFontTx/>
              <a:buNone/>
            </a:pPr>
            <a:endParaRPr lang="en-GB" altLang="en-US" sz="1400" b="1" dirty="0"/>
          </a:p>
        </p:txBody>
      </p:sp>
      <p:sp>
        <p:nvSpPr>
          <p:cNvPr id="6151" name="AutoShape 16"/>
          <p:cNvSpPr>
            <a:spLocks noChangeArrowheads="1"/>
          </p:cNvSpPr>
          <p:nvPr/>
        </p:nvSpPr>
        <p:spPr bwMode="auto">
          <a:xfrm>
            <a:off x="2286000" y="2438400"/>
            <a:ext cx="1981200" cy="1600200"/>
          </a:xfrm>
          <a:prstGeom prst="roundRect">
            <a:avLst>
              <a:gd name="adj" fmla="val 13194"/>
            </a:avLst>
          </a:prstGeom>
          <a:solidFill>
            <a:srgbClr val="FBFFD7"/>
          </a:solidFill>
          <a:ln w="19050">
            <a:solidFill>
              <a:srgbClr val="BACE00"/>
            </a:solidFill>
            <a:round/>
            <a:headEnd/>
            <a:tailEnd/>
          </a:ln>
        </p:spPr>
        <p:txBody>
          <a:bodyPr tIns="90000" bIns="90000"/>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Who was he?</a:t>
            </a:r>
          </a:p>
          <a:p>
            <a:pPr eaLnBrk="1" hangingPunct="1">
              <a:spcBef>
                <a:spcPct val="0"/>
              </a:spcBef>
              <a:buFontTx/>
              <a:buNone/>
            </a:pPr>
            <a:endParaRPr lang="en-GB" altLang="en-US" sz="1800"/>
          </a:p>
        </p:txBody>
      </p:sp>
      <p:sp>
        <p:nvSpPr>
          <p:cNvPr id="6152" name="AutoShape 17"/>
          <p:cNvSpPr>
            <a:spLocks noChangeArrowheads="1"/>
          </p:cNvSpPr>
          <p:nvPr/>
        </p:nvSpPr>
        <p:spPr bwMode="auto">
          <a:xfrm>
            <a:off x="609600" y="4191000"/>
            <a:ext cx="3581400" cy="2019300"/>
          </a:xfrm>
          <a:prstGeom prst="roundRect">
            <a:avLst>
              <a:gd name="adj" fmla="val 11750"/>
            </a:avLst>
          </a:prstGeom>
          <a:solidFill>
            <a:srgbClr val="FBFFD7"/>
          </a:solidFill>
          <a:ln w="19050">
            <a:solidFill>
              <a:srgbClr val="BACE00"/>
            </a:solidFill>
            <a:round/>
            <a:headEnd/>
            <a:tailEnd/>
          </a:ln>
        </p:spPr>
        <p:txBody>
          <a:bodyPr tIns="90000" bIns="90000"/>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en-US" sz="1400"/>
              <a:t>Why did take the actions he took?</a:t>
            </a:r>
          </a:p>
          <a:p>
            <a:pPr>
              <a:buFontTx/>
              <a:buNone/>
            </a:pPr>
            <a:endParaRPr lang="en-GB" altLang="en-US" sz="1400"/>
          </a:p>
          <a:p>
            <a:pPr eaLnBrk="1" hangingPunct="1">
              <a:spcBef>
                <a:spcPct val="0"/>
              </a:spcBef>
              <a:buFontTx/>
              <a:buNone/>
            </a:pPr>
            <a:endParaRPr lang="en-GB" altLang="en-US" sz="1800"/>
          </a:p>
        </p:txBody>
      </p:sp>
      <p:sp>
        <p:nvSpPr>
          <p:cNvPr id="6153" name="AutoShape 18"/>
          <p:cNvSpPr>
            <a:spLocks noChangeArrowheads="1"/>
          </p:cNvSpPr>
          <p:nvPr/>
        </p:nvSpPr>
        <p:spPr bwMode="auto">
          <a:xfrm>
            <a:off x="4495800" y="4610100"/>
            <a:ext cx="4038600" cy="1600200"/>
          </a:xfrm>
          <a:prstGeom prst="roundRect">
            <a:avLst>
              <a:gd name="adj" fmla="val 12750"/>
            </a:avLst>
          </a:prstGeom>
          <a:solidFill>
            <a:schemeClr val="bg1"/>
          </a:solidFill>
          <a:ln w="25400">
            <a:solidFill>
              <a:srgbClr val="8D9C01"/>
            </a:solidFill>
            <a:round/>
            <a:headEnd/>
            <a:tailEnd/>
          </a:ln>
        </p:spPr>
        <p:txBody>
          <a:bodyPr tIns="90000" bIns="90000"/>
          <a:lstStyle>
            <a:lvl1pPr marL="279400" indent="-2794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en-US" sz="1600" b="1" dirty="0"/>
              <a:t>FIND OUT MORE</a:t>
            </a:r>
          </a:p>
          <a:p>
            <a:r>
              <a:rPr lang="en-GB" altLang="en-US" sz="1400" dirty="0"/>
              <a:t>[Put links to movie clips, sound files or any other resources which you think are useful.]</a:t>
            </a:r>
          </a:p>
          <a:p>
            <a:r>
              <a:rPr lang="en-GB" altLang="en-US" sz="1400" dirty="0"/>
              <a:t>[Put your </a:t>
            </a:r>
            <a:r>
              <a:rPr lang="en-GB" altLang="en-US" sz="1400" dirty="0" smtClean="0"/>
              <a:t>website(s</a:t>
            </a:r>
            <a:r>
              <a:rPr lang="en-GB" altLang="en-US" sz="1400" dirty="0"/>
              <a:t>) here. Make sure you say why each site will be useful</a:t>
            </a:r>
            <a:r>
              <a:rPr lang="en-GB" altLang="en-US" sz="1400" dirty="0" smtClean="0"/>
              <a:t>. And why is it a trustworthy site?]</a:t>
            </a:r>
            <a:endParaRPr lang="en-GB" altLang="en-US" sz="1800" dirty="0"/>
          </a:p>
        </p:txBody>
      </p:sp>
      <p:pic>
        <p:nvPicPr>
          <p:cNvPr id="6154" name="Picture 19" descr="weblink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875" y="5064125"/>
            <a:ext cx="2698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20" descr="weblink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875" y="5597525"/>
            <a:ext cx="2698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AutoShape 21"/>
          <p:cNvSpPr>
            <a:spLocks noChangeArrowheads="1"/>
          </p:cNvSpPr>
          <p:nvPr/>
        </p:nvSpPr>
        <p:spPr bwMode="auto">
          <a:xfrm>
            <a:off x="4495800" y="2438400"/>
            <a:ext cx="4038600" cy="990600"/>
          </a:xfrm>
          <a:prstGeom prst="roundRect">
            <a:avLst>
              <a:gd name="adj" fmla="val 19551"/>
            </a:avLst>
          </a:prstGeom>
          <a:solidFill>
            <a:srgbClr val="FBFFD7"/>
          </a:solidFill>
          <a:ln w="19050">
            <a:solidFill>
              <a:srgbClr val="BACE00"/>
            </a:solidFill>
            <a:round/>
            <a:headEnd/>
            <a:tailEnd/>
          </a:ln>
        </p:spPr>
        <p:txBody>
          <a:bodyPr tIns="90000" bIns="90000"/>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400"/>
              <a:t>What did he do?</a:t>
            </a:r>
          </a:p>
        </p:txBody>
      </p:sp>
      <p:sp>
        <p:nvSpPr>
          <p:cNvPr id="6157" name="AutoShape 26"/>
          <p:cNvSpPr>
            <a:spLocks noChangeArrowheads="1"/>
          </p:cNvSpPr>
          <p:nvPr/>
        </p:nvSpPr>
        <p:spPr bwMode="auto">
          <a:xfrm>
            <a:off x="4495800" y="3524250"/>
            <a:ext cx="4038600" cy="990600"/>
          </a:xfrm>
          <a:prstGeom prst="roundRect">
            <a:avLst>
              <a:gd name="adj" fmla="val 19551"/>
            </a:avLst>
          </a:prstGeom>
          <a:solidFill>
            <a:srgbClr val="FBFFD7"/>
          </a:solidFill>
          <a:ln w="19050">
            <a:solidFill>
              <a:srgbClr val="BACE00"/>
            </a:solidFill>
            <a:round/>
            <a:headEnd/>
            <a:tailEnd/>
          </a:ln>
        </p:spPr>
        <p:txBody>
          <a:bodyPr tIns="90000" bIns="90000"/>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en-US" sz="1400"/>
              <a:t>Why did his actions matter?</a:t>
            </a:r>
          </a:p>
        </p:txBody>
      </p:sp>
    </p:spTree>
    <p:custDataLst>
      <p:tags r:id="rId1"/>
    </p:custDataLst>
    <p:extLst>
      <p:ext uri="{BB962C8B-B14F-4D97-AF65-F5344CB8AC3E}">
        <p14:creationId xmlns:p14="http://schemas.microsoft.com/office/powerpoint/2010/main" val="3665444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11"/>
          <p:cNvSpPr>
            <a:spLocks noChangeArrowheads="1"/>
          </p:cNvSpPr>
          <p:nvPr/>
        </p:nvSpPr>
        <p:spPr bwMode="auto">
          <a:xfrm>
            <a:off x="187325" y="1524000"/>
            <a:ext cx="8763000" cy="4953000"/>
          </a:xfrm>
          <a:prstGeom prst="roundRect">
            <a:avLst>
              <a:gd name="adj" fmla="val 7847"/>
            </a:avLst>
          </a:prstGeom>
          <a:gradFill rotWithShape="0">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7181" name="AutoShape 13"/>
          <p:cNvSpPr>
            <a:spLocks noChangeArrowheads="1"/>
          </p:cNvSpPr>
          <p:nvPr/>
        </p:nvSpPr>
        <p:spPr bwMode="auto">
          <a:xfrm>
            <a:off x="377825" y="1714500"/>
            <a:ext cx="8382000" cy="4572000"/>
          </a:xfrm>
          <a:prstGeom prst="roundRect">
            <a:avLst>
              <a:gd name="adj" fmla="val 7259"/>
            </a:avLst>
          </a:prstGeom>
          <a:gradFill rotWithShape="0">
            <a:gsLst>
              <a:gs pos="0">
                <a:schemeClr val="bg1">
                  <a:gamma/>
                  <a:tint val="63529"/>
                  <a:invGamma/>
                </a:schemeClr>
              </a:gs>
              <a:gs pos="100000">
                <a:schemeClr val="bg1"/>
              </a:gs>
            </a:gsLst>
            <a:path path="shape">
              <a:fillToRect l="50000" t="50000" r="50000" b="50000"/>
            </a:path>
          </a:gradFill>
          <a:ln w="9525">
            <a:solidFill>
              <a:schemeClr val="tx1"/>
            </a:solidFill>
            <a:round/>
            <a:headEnd/>
            <a:tailEnd/>
          </a:ln>
          <a:effectLst/>
        </p:spPr>
        <p:txBody>
          <a:bodyPr wrap="none" anchor="ctr"/>
          <a:lstStyle/>
          <a:p>
            <a:pPr>
              <a:defRPr/>
            </a:pPr>
            <a:endParaRPr lang="en-GB"/>
          </a:p>
        </p:txBody>
      </p:sp>
      <p:sp>
        <p:nvSpPr>
          <p:cNvPr id="6148" name="Title 1"/>
          <p:cNvSpPr>
            <a:spLocks noGrp="1"/>
          </p:cNvSpPr>
          <p:nvPr>
            <p:ph type="title" idx="4294967295"/>
          </p:nvPr>
        </p:nvSpPr>
        <p:spPr>
          <a:xfrm>
            <a:off x="496888" y="1797050"/>
            <a:ext cx="8113712" cy="641350"/>
          </a:xfrm>
          <a:prstGeom prst="rect">
            <a:avLst/>
          </a:prstGeom>
        </p:spPr>
        <p:txBody>
          <a:bodyPr anchor="t"/>
          <a:lstStyle/>
          <a:p>
            <a:r>
              <a:rPr lang="en-GB" altLang="en-US" sz="1800" dirty="0" smtClean="0">
                <a:solidFill>
                  <a:schemeClr val="bg2"/>
                </a:solidFill>
                <a:latin typeface="Arial Black" panose="020B0A04020102020204" pitchFamily="34" charset="0"/>
              </a:rPr>
              <a:t>Cold War Leaders 1945-65 Hall of Fame: </a:t>
            </a:r>
          </a:p>
        </p:txBody>
      </p:sp>
      <p:pic>
        <p:nvPicPr>
          <p:cNvPr id="6149"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457450"/>
            <a:ext cx="15509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Placeholder 3"/>
          <p:cNvSpPr txBox="1">
            <a:spLocks/>
          </p:cNvSpPr>
          <p:nvPr/>
        </p:nvSpPr>
        <p:spPr bwMode="auto">
          <a:xfrm>
            <a:off x="609600" y="2743200"/>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400" b="1" dirty="0" smtClean="0"/>
              <a:t>[</a:t>
            </a:r>
            <a:r>
              <a:rPr lang="en-GB" altLang="en-US" sz="1400" b="1" dirty="0"/>
              <a:t>Place </a:t>
            </a:r>
            <a:r>
              <a:rPr lang="en-GB" altLang="en-US" sz="1400" b="1" dirty="0" smtClean="0"/>
              <a:t>an image here from the resource or a copyright-free internet image]</a:t>
            </a:r>
            <a:endParaRPr lang="en-GB" altLang="en-US" sz="1400" b="1" dirty="0"/>
          </a:p>
          <a:p>
            <a:pPr algn="ctr" eaLnBrk="1" hangingPunct="1">
              <a:spcBef>
                <a:spcPct val="0"/>
              </a:spcBef>
              <a:buFontTx/>
              <a:buNone/>
            </a:pPr>
            <a:endParaRPr lang="en-GB" altLang="en-US" sz="1400" b="1" dirty="0"/>
          </a:p>
          <a:p>
            <a:pPr eaLnBrk="1" hangingPunct="1">
              <a:spcBef>
                <a:spcPct val="0"/>
              </a:spcBef>
              <a:buFontTx/>
              <a:buNone/>
            </a:pPr>
            <a:endParaRPr lang="en-GB" altLang="en-US" sz="1400" b="1" dirty="0"/>
          </a:p>
        </p:txBody>
      </p:sp>
      <p:sp>
        <p:nvSpPr>
          <p:cNvPr id="6151" name="AutoShape 16"/>
          <p:cNvSpPr>
            <a:spLocks noChangeArrowheads="1"/>
          </p:cNvSpPr>
          <p:nvPr/>
        </p:nvSpPr>
        <p:spPr bwMode="auto">
          <a:xfrm>
            <a:off x="2286000" y="2438400"/>
            <a:ext cx="1981200" cy="1600200"/>
          </a:xfrm>
          <a:prstGeom prst="roundRect">
            <a:avLst>
              <a:gd name="adj" fmla="val 13194"/>
            </a:avLst>
          </a:prstGeom>
          <a:solidFill>
            <a:srgbClr val="FBFFD7"/>
          </a:solidFill>
          <a:ln w="19050">
            <a:solidFill>
              <a:srgbClr val="BACE00"/>
            </a:solidFill>
            <a:round/>
            <a:headEnd/>
            <a:tailEnd/>
          </a:ln>
        </p:spPr>
        <p:txBody>
          <a:bodyPr tIns="90000" bIns="90000"/>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Who was he?</a:t>
            </a:r>
          </a:p>
          <a:p>
            <a:pPr eaLnBrk="1" hangingPunct="1">
              <a:spcBef>
                <a:spcPct val="0"/>
              </a:spcBef>
              <a:buFontTx/>
              <a:buNone/>
            </a:pPr>
            <a:endParaRPr lang="en-GB" altLang="en-US" sz="1800"/>
          </a:p>
        </p:txBody>
      </p:sp>
      <p:sp>
        <p:nvSpPr>
          <p:cNvPr id="6152" name="AutoShape 17"/>
          <p:cNvSpPr>
            <a:spLocks noChangeArrowheads="1"/>
          </p:cNvSpPr>
          <p:nvPr/>
        </p:nvSpPr>
        <p:spPr bwMode="auto">
          <a:xfrm>
            <a:off x="609600" y="4191000"/>
            <a:ext cx="3581400" cy="2019300"/>
          </a:xfrm>
          <a:prstGeom prst="roundRect">
            <a:avLst>
              <a:gd name="adj" fmla="val 11750"/>
            </a:avLst>
          </a:prstGeom>
          <a:solidFill>
            <a:srgbClr val="FBFFD7"/>
          </a:solidFill>
          <a:ln w="19050">
            <a:solidFill>
              <a:srgbClr val="BACE00"/>
            </a:solidFill>
            <a:round/>
            <a:headEnd/>
            <a:tailEnd/>
          </a:ln>
        </p:spPr>
        <p:txBody>
          <a:bodyPr tIns="90000" bIns="90000"/>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en-US" sz="1400"/>
              <a:t>Why did take the actions he took?</a:t>
            </a:r>
          </a:p>
          <a:p>
            <a:pPr>
              <a:buFontTx/>
              <a:buNone/>
            </a:pPr>
            <a:endParaRPr lang="en-GB" altLang="en-US" sz="1400"/>
          </a:p>
          <a:p>
            <a:pPr eaLnBrk="1" hangingPunct="1">
              <a:spcBef>
                <a:spcPct val="0"/>
              </a:spcBef>
              <a:buFontTx/>
              <a:buNone/>
            </a:pPr>
            <a:endParaRPr lang="en-GB" altLang="en-US" sz="1800"/>
          </a:p>
        </p:txBody>
      </p:sp>
      <p:sp>
        <p:nvSpPr>
          <p:cNvPr id="6153" name="AutoShape 18"/>
          <p:cNvSpPr>
            <a:spLocks noChangeArrowheads="1"/>
          </p:cNvSpPr>
          <p:nvPr/>
        </p:nvSpPr>
        <p:spPr bwMode="auto">
          <a:xfrm>
            <a:off x="4495800" y="4610100"/>
            <a:ext cx="4038600" cy="1600200"/>
          </a:xfrm>
          <a:prstGeom prst="roundRect">
            <a:avLst>
              <a:gd name="adj" fmla="val 12750"/>
            </a:avLst>
          </a:prstGeom>
          <a:solidFill>
            <a:schemeClr val="bg1"/>
          </a:solidFill>
          <a:ln w="25400">
            <a:solidFill>
              <a:srgbClr val="8D9C01"/>
            </a:solidFill>
            <a:round/>
            <a:headEnd/>
            <a:tailEnd/>
          </a:ln>
        </p:spPr>
        <p:txBody>
          <a:bodyPr tIns="90000" bIns="90000"/>
          <a:lstStyle>
            <a:lvl1pPr marL="279400" indent="-2794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en-US" sz="1600" b="1" dirty="0"/>
              <a:t>FIND OUT MORE</a:t>
            </a:r>
          </a:p>
          <a:p>
            <a:r>
              <a:rPr lang="en-GB" altLang="en-US" sz="1400" dirty="0"/>
              <a:t>[Put links to movie clips, sound files or any other resources which you think are useful.]</a:t>
            </a:r>
          </a:p>
          <a:p>
            <a:r>
              <a:rPr lang="en-GB" altLang="en-US" sz="1400" dirty="0"/>
              <a:t>[Put your </a:t>
            </a:r>
            <a:r>
              <a:rPr lang="en-GB" altLang="en-US" sz="1400" dirty="0" smtClean="0"/>
              <a:t>website(s</a:t>
            </a:r>
            <a:r>
              <a:rPr lang="en-GB" altLang="en-US" sz="1400" dirty="0"/>
              <a:t>) here. Make sure you say why each site will be useful</a:t>
            </a:r>
            <a:r>
              <a:rPr lang="en-GB" altLang="en-US" sz="1400" dirty="0" smtClean="0"/>
              <a:t>. And why is it a trustworthy site?]</a:t>
            </a:r>
            <a:endParaRPr lang="en-GB" altLang="en-US" sz="1800" dirty="0"/>
          </a:p>
        </p:txBody>
      </p:sp>
      <p:pic>
        <p:nvPicPr>
          <p:cNvPr id="6154" name="Picture 19" descr="weblink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875" y="5064125"/>
            <a:ext cx="2698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20" descr="weblink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875" y="5597525"/>
            <a:ext cx="2698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AutoShape 21"/>
          <p:cNvSpPr>
            <a:spLocks noChangeArrowheads="1"/>
          </p:cNvSpPr>
          <p:nvPr/>
        </p:nvSpPr>
        <p:spPr bwMode="auto">
          <a:xfrm>
            <a:off x="4495800" y="2438400"/>
            <a:ext cx="4038600" cy="990600"/>
          </a:xfrm>
          <a:prstGeom prst="roundRect">
            <a:avLst>
              <a:gd name="adj" fmla="val 19551"/>
            </a:avLst>
          </a:prstGeom>
          <a:solidFill>
            <a:srgbClr val="FBFFD7"/>
          </a:solidFill>
          <a:ln w="19050">
            <a:solidFill>
              <a:srgbClr val="BACE00"/>
            </a:solidFill>
            <a:round/>
            <a:headEnd/>
            <a:tailEnd/>
          </a:ln>
        </p:spPr>
        <p:txBody>
          <a:bodyPr tIns="90000" bIns="90000"/>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400"/>
              <a:t>What did he do?</a:t>
            </a:r>
          </a:p>
        </p:txBody>
      </p:sp>
      <p:sp>
        <p:nvSpPr>
          <p:cNvPr id="6157" name="AutoShape 26"/>
          <p:cNvSpPr>
            <a:spLocks noChangeArrowheads="1"/>
          </p:cNvSpPr>
          <p:nvPr/>
        </p:nvSpPr>
        <p:spPr bwMode="auto">
          <a:xfrm>
            <a:off x="4495800" y="3524250"/>
            <a:ext cx="4038600" cy="990600"/>
          </a:xfrm>
          <a:prstGeom prst="roundRect">
            <a:avLst>
              <a:gd name="adj" fmla="val 19551"/>
            </a:avLst>
          </a:prstGeom>
          <a:solidFill>
            <a:srgbClr val="FBFFD7"/>
          </a:solidFill>
          <a:ln w="19050">
            <a:solidFill>
              <a:srgbClr val="BACE00"/>
            </a:solidFill>
            <a:round/>
            <a:headEnd/>
            <a:tailEnd/>
          </a:ln>
        </p:spPr>
        <p:txBody>
          <a:bodyPr tIns="90000" bIns="90000"/>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en-US" sz="1400"/>
              <a:t>Why did his actions matter?</a:t>
            </a:r>
          </a:p>
        </p:txBody>
      </p:sp>
    </p:spTree>
    <p:custDataLst>
      <p:tags r:id="rId1"/>
    </p:custDataLst>
    <p:extLst>
      <p:ext uri="{BB962C8B-B14F-4D97-AF65-F5344CB8AC3E}">
        <p14:creationId xmlns:p14="http://schemas.microsoft.com/office/powerpoint/2010/main" val="39629827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ADVANCEDSETTINGSVIEW" val="False"/>
  <p:tag name="USESECONDARYMONITOR" val="True"/>
  <p:tag name="RESPCOUNTERSTYLE" val="-1"/>
  <p:tag name="NUMRESPONSES" val="1"/>
  <p:tag name="REVIEWONLY" val="False"/>
  <p:tag name="TEAMSINLEADERBOARD" val="5"/>
  <p:tag name="BUBBLEGROUPING" val="3"/>
  <p:tag name="CUSTOMCELLBACKCOLOR3" val="-268652"/>
  <p:tag name="DISPLAYDEVICEID" val="True"/>
  <p:tag name="GRIDPOSITION" val="1"/>
  <p:tag name="MULTIRESPDIVISOR" val="1"/>
  <p:tag name="INCORRECTPOINTVALUE" val="0"/>
  <p:tag name="CHARTSCALE" val="True"/>
  <p:tag name="BULLETTYPE" val="3"/>
  <p:tag name="COUNTDOWNSECONDS" val="10"/>
  <p:tag name="CHARTVALUEFORMAT" val="0%"/>
  <p:tag name="MAXRESPONDERS" val="5"/>
  <p:tag name="CUSTOMCELLFORECOLOR" val="-16777216"/>
  <p:tag name="DISPLAYDEVICENUMBER" val="True"/>
  <p:tag name="CHARTCOLORS" val="0"/>
  <p:tag name="INCLUDEPPT" val="True"/>
  <p:tag name="AUTOADJUSTPARTRANGE" val="True"/>
  <p:tag name="ANSWERNOWSTYLE" val="-1"/>
  <p:tag name="BACKUPSESSIONS" val="True"/>
  <p:tag name="PARTICIPANTSINLEADERBOARD" val="5"/>
  <p:tag name="CUSTOMCELLBACKCOLOR1" val="-657956"/>
  <p:tag name="AUTOSIZEGRID" val="True"/>
  <p:tag name="PARTLISTDEFAULT" val="0"/>
  <p:tag name="TPVERSION" val="2008"/>
  <p:tag name="RESPCOUNTERFORMAT" val="0"/>
  <p:tag name="AUTOUPDATEALIASES" val="True"/>
  <p:tag name="CUSTOMCELLBACKCOLOR4" val="-8355712"/>
  <p:tag name="CHARTLABELS" val="0"/>
  <p:tag name="ZEROBASED" val="False"/>
  <p:tag name="INPUTSOURCE" val="1"/>
  <p:tag name="BUBBLEVALUEFORMAT" val="0.0"/>
  <p:tag name="GRIDSIZE" val="{Width=800, Height=600}"/>
  <p:tag name="ROTATIONINTERVAL" val="2"/>
  <p:tag name="GRIDOPACITY" val="90"/>
  <p:tag name="SHOWBARVISIBLE" val="True"/>
  <p:tag name="CUSTOMGRIDBACKCOLOR" val="-722948"/>
  <p:tag name="REALTIMEBACKUP" val="False"/>
  <p:tag name="USESCHEMECOLORS" val="True"/>
  <p:tag name="BACKUPMAINTENANCE" val="7"/>
  <p:tag name="COUNTDOWNSTYLE" val="-1"/>
  <p:tag name="BUBBLESIZEVISIBLE" val="True"/>
  <p:tag name="CORRECTPOINTVALUE" val="100"/>
  <p:tag name="RESETCHARTS" val="True"/>
  <p:tag name="DELIMITERS" val="3.1"/>
  <p:tag name="POWERPOINTVERSION" val="12.0"/>
  <p:tag name="LUIDIAENABLED" val="False"/>
  <p:tag name="ADDINALWAYSLOADED" val="False"/>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D9C01"/>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3583</TotalTime>
  <Words>758</Words>
  <Application>Microsoft Office PowerPoint</Application>
  <PresentationFormat>On-screen Show (4:3)</PresentationFormat>
  <Paragraphs>93</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ヒラギノ角ゴ ProN W3</vt:lpstr>
      <vt:lpstr>Arial Black</vt:lpstr>
      <vt:lpstr>Arial Bold</vt:lpstr>
      <vt:lpstr>Office Theme</vt:lpstr>
      <vt:lpstr>PowerPoint Presentation</vt:lpstr>
      <vt:lpstr>Your task</vt:lpstr>
      <vt:lpstr>PowerPoint Presentation</vt:lpstr>
      <vt:lpstr>Cold War Leaders 1945-65 Hall of Fame: </vt:lpstr>
      <vt:lpstr>Cold War Leaders 1945-65 Hall of Fame: </vt:lpstr>
      <vt:lpstr>Cold War Leaders 1945-65 Hall of Fame: </vt:lpstr>
      <vt:lpstr>Cold War Leaders 1945-65 Hall of Fame: </vt:lpstr>
      <vt:lpstr>Cold War Leaders 1945-65 Hall of Fame: </vt:lpstr>
      <vt:lpstr>Cold War Leaders 1945-65 Hall of Fame: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Ben09</dc:creator>
  <cp:lastModifiedBy>Mark Bentley</cp:lastModifiedBy>
  <cp:revision>1434</cp:revision>
  <cp:lastPrinted>1601-01-01T00:00:00Z</cp:lastPrinted>
  <dcterms:created xsi:type="dcterms:W3CDTF">2009-04-10T16:05:53Z</dcterms:created>
  <dcterms:modified xsi:type="dcterms:W3CDTF">2015-07-22T15:26:09Z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